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2"/>
  </p:notesMasterIdLst>
  <p:sldIdLst>
    <p:sldId id="272" r:id="rId2"/>
    <p:sldId id="341" r:id="rId3"/>
    <p:sldId id="414" r:id="rId4"/>
    <p:sldId id="415" r:id="rId5"/>
    <p:sldId id="298" r:id="rId6"/>
    <p:sldId id="300" r:id="rId7"/>
    <p:sldId id="303" r:id="rId8"/>
    <p:sldId id="301" r:id="rId9"/>
    <p:sldId id="302" r:id="rId10"/>
    <p:sldId id="389" r:id="rId11"/>
    <p:sldId id="304" r:id="rId12"/>
    <p:sldId id="431" r:id="rId13"/>
    <p:sldId id="382" r:id="rId14"/>
    <p:sldId id="385" r:id="rId15"/>
    <p:sldId id="391" r:id="rId16"/>
    <p:sldId id="416" r:id="rId17"/>
    <p:sldId id="417" r:id="rId18"/>
    <p:sldId id="387" r:id="rId19"/>
    <p:sldId id="392" r:id="rId20"/>
    <p:sldId id="29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wshonara Syeda" initials="RS" lastIdx="1" clrIdx="0">
    <p:extLst>
      <p:ext uri="{19B8F6BF-5375-455C-9EA6-DF929625EA0E}">
        <p15:presenceInfo xmlns:p15="http://schemas.microsoft.com/office/powerpoint/2012/main" userId="S-1-5-21-3685816821-1215056363-1987234180-94685" providerId="AD"/>
      </p:ext>
    </p:extLst>
  </p:cmAuthor>
  <p:cmAuthor id="2" name="Emily Cooper" initials="EC" lastIdx="1" clrIdx="1">
    <p:extLst>
      <p:ext uri="{19B8F6BF-5375-455C-9EA6-DF929625EA0E}">
        <p15:presenceInfo xmlns:p15="http://schemas.microsoft.com/office/powerpoint/2012/main" userId="S-1-5-21-3685816821-1215056363-1987234180-93539" providerId="AD"/>
      </p:ext>
    </p:extLst>
  </p:cmAuthor>
  <p:cmAuthor id="3" name="Amy Jackson" initials="AJ" lastIdx="67" clrIdx="2">
    <p:extLst>
      <p:ext uri="{19B8F6BF-5375-455C-9EA6-DF929625EA0E}">
        <p15:presenceInfo xmlns:p15="http://schemas.microsoft.com/office/powerpoint/2012/main" userId="S::Amy.Jackson@phe.gov.uk::77aedddc-d875-4e79-9e3a-73755385c3b6" providerId="AD"/>
      </p:ext>
    </p:extLst>
  </p:cmAuthor>
  <p:cmAuthor id="4" name="Brieze Read" initials="BR" lastIdx="8" clrIdx="3">
    <p:extLst>
      <p:ext uri="{19B8F6BF-5375-455C-9EA6-DF929625EA0E}">
        <p15:presenceInfo xmlns:p15="http://schemas.microsoft.com/office/powerpoint/2012/main" userId="S::Brieze.Read@phe.gov.uk::4a2f24af-dd89-4c88-a63f-21d25562bea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7E62"/>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86385" autoAdjust="0"/>
  </p:normalViewPr>
  <p:slideViewPr>
    <p:cSldViewPr snapToGrid="0">
      <p:cViewPr varScale="1">
        <p:scale>
          <a:sx n="54" d="100"/>
          <a:sy n="54" d="100"/>
        </p:scale>
        <p:origin x="920"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F65F3-53B8-4694-B59A-8D4EBCE9D7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3A0C72F3-D0F2-49D9-A832-5C28ACEF1313}">
      <dgm:prSet phldrT="[Text]" custT="1"/>
      <dgm:spPr>
        <a:solidFill>
          <a:schemeClr val="accent2"/>
        </a:solidFill>
        <a:ln w="28575">
          <a:solidFill>
            <a:schemeClr val="accent2"/>
          </a:solidFill>
        </a:ln>
      </dgm:spPr>
      <dgm:t>
        <a:bodyPr/>
        <a:lstStyle/>
        <a:p>
          <a:r>
            <a:rPr lang="en-GB" sz="1800">
              <a:solidFill>
                <a:schemeClr val="tx1"/>
              </a:solidFill>
              <a:latin typeface="Arial" panose="020B0604020202020204" pitchFamily="34" charset="0"/>
              <a:cs typeface="Arial" panose="020B0604020202020204" pitchFamily="34" charset="0"/>
            </a:rPr>
            <a:t>EYFS</a:t>
          </a:r>
        </a:p>
      </dgm:t>
    </dgm:pt>
    <dgm:pt modelId="{F13C1DB3-6E78-410B-8328-BB21ED8539C6}" type="parTrans" cxnId="{A39B2B46-F3D2-4197-8578-ABEC2168F2B7}">
      <dgm:prSet/>
      <dgm:spPr/>
      <dgm:t>
        <a:bodyPr/>
        <a:lstStyle/>
        <a:p>
          <a:endParaRPr lang="en-GB" sz="1800">
            <a:latin typeface="Arial" panose="020B0604020202020204" pitchFamily="34" charset="0"/>
            <a:cs typeface="Arial" panose="020B0604020202020204" pitchFamily="34" charset="0"/>
          </a:endParaRPr>
        </a:p>
      </dgm:t>
    </dgm:pt>
    <dgm:pt modelId="{7EDBE123-7E3A-433F-90F9-921A4F006789}" type="sibTrans" cxnId="{A39B2B46-F3D2-4197-8578-ABEC2168F2B7}">
      <dgm:prSet/>
      <dgm:spPr/>
      <dgm:t>
        <a:bodyPr/>
        <a:lstStyle/>
        <a:p>
          <a:endParaRPr lang="en-GB" sz="1800">
            <a:latin typeface="Arial" panose="020B0604020202020204" pitchFamily="34" charset="0"/>
            <a:cs typeface="Arial" panose="020B0604020202020204" pitchFamily="34" charset="0"/>
          </a:endParaRPr>
        </a:p>
      </dgm:t>
    </dgm:pt>
    <dgm:pt modelId="{264C6594-06FE-4406-870F-2B64C5E61760}">
      <dgm:prSet phldrT="[Text]" custT="1"/>
      <dgm:spPr>
        <a:ln w="28575">
          <a:solidFill>
            <a:schemeClr val="accent2"/>
          </a:solidFill>
        </a:ln>
      </dgm:spPr>
      <dgm:t>
        <a:bodyPr/>
        <a:lstStyle/>
        <a:p>
          <a:r>
            <a:rPr lang="en-GB" sz="1800" dirty="0">
              <a:latin typeface="Arial" panose="020B0604020202020204" pitchFamily="34" charset="0"/>
              <a:cs typeface="Arial" panose="020B0604020202020204" pitchFamily="34" charset="0"/>
            </a:rPr>
            <a:t>How to wash their hands with soap</a:t>
          </a:r>
        </a:p>
      </dgm:t>
      <dgm:extLst>
        <a:ext uri="{E40237B7-FDA0-4F09-8148-C483321AD2D9}">
          <dgm14:cNvPr xmlns:dgm14="http://schemas.microsoft.com/office/drawing/2010/diagram" id="0" name="" descr="EYFS: How to wash their hands with soap&#10;"/>
        </a:ext>
      </dgm:extLst>
    </dgm:pt>
    <dgm:pt modelId="{07F4E9F9-E900-4DD1-8857-49580C4F400E}" type="parTrans" cxnId="{90CD2913-5859-4B55-947C-56F7B176E14F}">
      <dgm:prSet/>
      <dgm:spPr/>
      <dgm:t>
        <a:bodyPr/>
        <a:lstStyle/>
        <a:p>
          <a:endParaRPr lang="en-GB" sz="1800">
            <a:latin typeface="Arial" panose="020B0604020202020204" pitchFamily="34" charset="0"/>
            <a:cs typeface="Arial" panose="020B0604020202020204" pitchFamily="34" charset="0"/>
          </a:endParaRPr>
        </a:p>
      </dgm:t>
    </dgm:pt>
    <dgm:pt modelId="{5D45B6C1-B08C-4DAB-8A4E-F94E3893FA54}" type="sibTrans" cxnId="{90CD2913-5859-4B55-947C-56F7B176E14F}">
      <dgm:prSet/>
      <dgm:spPr/>
      <dgm:t>
        <a:bodyPr/>
        <a:lstStyle/>
        <a:p>
          <a:endParaRPr lang="en-GB" sz="1800">
            <a:latin typeface="Arial" panose="020B0604020202020204" pitchFamily="34" charset="0"/>
            <a:cs typeface="Arial" panose="020B0604020202020204" pitchFamily="34" charset="0"/>
          </a:endParaRPr>
        </a:p>
      </dgm:t>
    </dgm:pt>
    <dgm:pt modelId="{069EECD1-34F2-420C-9E59-DF171D1D8E9A}">
      <dgm:prSet phldrT="[Text]" custT="1"/>
      <dgm:spPr>
        <a:solidFill>
          <a:schemeClr val="accent3"/>
        </a:solidFill>
        <a:ln w="28575">
          <a:solidFill>
            <a:schemeClr val="accent3"/>
          </a:solidFill>
        </a:ln>
      </dgm:spPr>
      <dgm:t>
        <a:bodyPr/>
        <a:lstStyle/>
        <a:p>
          <a:r>
            <a:rPr lang="en-GB" sz="1800" dirty="0">
              <a:solidFill>
                <a:schemeClr val="tx1"/>
              </a:solidFill>
              <a:latin typeface="Arial" panose="020B0604020202020204" pitchFamily="34" charset="0"/>
              <a:cs typeface="Arial" panose="020B0604020202020204" pitchFamily="34" charset="0"/>
            </a:rPr>
            <a:t>KS1</a:t>
          </a:r>
        </a:p>
      </dgm:t>
    </dgm:pt>
    <dgm:pt modelId="{CC2F3B60-C33C-4059-9089-215E43EED930}" type="parTrans" cxnId="{C3A783C3-94FB-4961-BA0F-C3C511F199FB}">
      <dgm:prSet/>
      <dgm:spPr/>
      <dgm:t>
        <a:bodyPr/>
        <a:lstStyle/>
        <a:p>
          <a:endParaRPr lang="en-GB" sz="1800">
            <a:latin typeface="Arial" panose="020B0604020202020204" pitchFamily="34" charset="0"/>
            <a:cs typeface="Arial" panose="020B0604020202020204" pitchFamily="34" charset="0"/>
          </a:endParaRPr>
        </a:p>
      </dgm:t>
    </dgm:pt>
    <dgm:pt modelId="{A351FBA8-2AAB-4FDF-B1F3-9E085577E8C8}" type="sibTrans" cxnId="{C3A783C3-94FB-4961-BA0F-C3C511F199FB}">
      <dgm:prSet/>
      <dgm:spPr/>
      <dgm:t>
        <a:bodyPr/>
        <a:lstStyle/>
        <a:p>
          <a:endParaRPr lang="en-GB" sz="1800">
            <a:latin typeface="Arial" panose="020B0604020202020204" pitchFamily="34" charset="0"/>
            <a:cs typeface="Arial" panose="020B0604020202020204" pitchFamily="34" charset="0"/>
          </a:endParaRPr>
        </a:p>
      </dgm:t>
    </dgm:pt>
    <dgm:pt modelId="{1096DEB1-4838-48B4-AAAF-5D1BA5F555BE}">
      <dgm:prSet phldrT="[Text]" custT="1"/>
      <dgm:spPr>
        <a:ln w="28575">
          <a:solidFill>
            <a:schemeClr val="accent3"/>
          </a:solidFill>
        </a:ln>
      </dgm:spPr>
      <dgm:t>
        <a:bodyPr/>
        <a:lstStyle/>
        <a:p>
          <a:r>
            <a:rPr lang="en-GB" sz="1800" dirty="0">
              <a:latin typeface="Arial" panose="020B0604020202020204" pitchFamily="34" charset="0"/>
              <a:cs typeface="Arial" panose="020B0604020202020204" pitchFamily="34" charset="0"/>
            </a:rPr>
            <a:t>Washing their hands with soap will lift microbes from their hands</a:t>
          </a:r>
        </a:p>
      </dgm:t>
      <dgm:extLst>
        <a:ext uri="{E40237B7-FDA0-4F09-8148-C483321AD2D9}">
          <dgm14:cNvPr xmlns:dgm14="http://schemas.microsoft.com/office/drawing/2010/diagram" id="0" name="" descr="KS1: Washing their hands with soap will lift microbes from their hands"/>
        </a:ext>
      </dgm:extLst>
    </dgm:pt>
    <dgm:pt modelId="{042DE83B-6124-4EE7-AAB1-E1547431D3F5}" type="parTrans" cxnId="{F68E5666-7602-48C8-8636-0094528807BB}">
      <dgm:prSet/>
      <dgm:spPr/>
      <dgm:t>
        <a:bodyPr/>
        <a:lstStyle/>
        <a:p>
          <a:endParaRPr lang="en-GB" sz="1800">
            <a:latin typeface="Arial" panose="020B0604020202020204" pitchFamily="34" charset="0"/>
            <a:cs typeface="Arial" panose="020B0604020202020204" pitchFamily="34" charset="0"/>
          </a:endParaRPr>
        </a:p>
      </dgm:t>
    </dgm:pt>
    <dgm:pt modelId="{61CCD5AC-0A19-410F-8A2F-E3CC36E10C16}" type="sibTrans" cxnId="{F68E5666-7602-48C8-8636-0094528807BB}">
      <dgm:prSet/>
      <dgm:spPr/>
      <dgm:t>
        <a:bodyPr/>
        <a:lstStyle/>
        <a:p>
          <a:endParaRPr lang="en-GB" sz="1800">
            <a:latin typeface="Arial" panose="020B0604020202020204" pitchFamily="34" charset="0"/>
            <a:cs typeface="Arial" panose="020B0604020202020204" pitchFamily="34" charset="0"/>
          </a:endParaRPr>
        </a:p>
      </dgm:t>
    </dgm:pt>
    <dgm:pt modelId="{6FDAF192-D219-4021-AFBF-4E14FE75F9C3}">
      <dgm:prSet phldrT="[Text]" custT="1"/>
      <dgm:spPr>
        <a:solidFill>
          <a:srgbClr val="117E62"/>
        </a:solidFill>
        <a:ln w="28575">
          <a:solidFill>
            <a:srgbClr val="117E62"/>
          </a:solidFill>
        </a:ln>
      </dgm:spPr>
      <dgm:t>
        <a:bodyPr/>
        <a:lstStyle/>
        <a:p>
          <a:r>
            <a:rPr lang="en-GB" sz="1800">
              <a:latin typeface="Arial" panose="020B0604020202020204" pitchFamily="34" charset="0"/>
              <a:cs typeface="Arial" panose="020B0604020202020204" pitchFamily="34" charset="0"/>
            </a:rPr>
            <a:t>KS2</a:t>
          </a:r>
        </a:p>
      </dgm:t>
    </dgm:pt>
    <dgm:pt modelId="{FF9771A0-2863-479E-A21B-FB7BDB1AEC0F}" type="parTrans" cxnId="{7690330E-D31A-4A2D-8622-279604EE7887}">
      <dgm:prSet/>
      <dgm:spPr/>
      <dgm:t>
        <a:bodyPr/>
        <a:lstStyle/>
        <a:p>
          <a:endParaRPr lang="en-GB" sz="1800">
            <a:latin typeface="Arial" panose="020B0604020202020204" pitchFamily="34" charset="0"/>
            <a:cs typeface="Arial" panose="020B0604020202020204" pitchFamily="34" charset="0"/>
          </a:endParaRPr>
        </a:p>
      </dgm:t>
    </dgm:pt>
    <dgm:pt modelId="{506909BC-8807-4510-92EC-73EBD5499D9B}" type="sibTrans" cxnId="{7690330E-D31A-4A2D-8622-279604EE7887}">
      <dgm:prSet/>
      <dgm:spPr/>
      <dgm:t>
        <a:bodyPr/>
        <a:lstStyle/>
        <a:p>
          <a:endParaRPr lang="en-GB" sz="1800">
            <a:latin typeface="Arial" panose="020B0604020202020204" pitchFamily="34" charset="0"/>
            <a:cs typeface="Arial" panose="020B0604020202020204" pitchFamily="34" charset="0"/>
          </a:endParaRPr>
        </a:p>
      </dgm:t>
    </dgm:pt>
    <dgm:pt modelId="{20AA38A3-8C15-4573-A412-0938A943B19B}">
      <dgm:prSet phldrT="[Text]" custT="1"/>
      <dgm:spPr>
        <a:ln w="28575">
          <a:solidFill>
            <a:schemeClr val="accent6"/>
          </a:solidFill>
        </a:ln>
      </dgm:spPr>
      <dgm:t>
        <a:bodyPr/>
        <a:lstStyle/>
        <a:p>
          <a:r>
            <a:rPr lang="en-GB" sz="1800" dirty="0">
              <a:latin typeface="Arial" panose="020B0604020202020204" pitchFamily="34" charset="0"/>
              <a:cs typeface="Arial" panose="020B0604020202020204" pitchFamily="34" charset="0"/>
            </a:rPr>
            <a:t>Pathogens can be transmitted through poor hand and respiratory hygiene, and how hygiene can break the chain of infection  </a:t>
          </a:r>
        </a:p>
      </dgm:t>
      <dgm:extLst>
        <a:ext uri="{E40237B7-FDA0-4F09-8148-C483321AD2D9}">
          <dgm14:cNvPr xmlns:dgm14="http://schemas.microsoft.com/office/drawing/2010/diagram" id="0" name="" descr="KS4: Pathogens can be transmitted through poor hand and respiratory hygiene, and how hygiene can break the chain of infection  "/>
        </a:ext>
      </dgm:extLst>
    </dgm:pt>
    <dgm:pt modelId="{ABB69363-58C1-4FA7-A26A-A799C01023E0}" type="parTrans" cxnId="{255EC56A-1561-4C05-8537-5FF02C5B5EFC}">
      <dgm:prSet/>
      <dgm:spPr/>
      <dgm:t>
        <a:bodyPr/>
        <a:lstStyle/>
        <a:p>
          <a:endParaRPr lang="en-GB" sz="1800">
            <a:latin typeface="Arial" panose="020B0604020202020204" pitchFamily="34" charset="0"/>
            <a:cs typeface="Arial" panose="020B0604020202020204" pitchFamily="34" charset="0"/>
          </a:endParaRPr>
        </a:p>
      </dgm:t>
    </dgm:pt>
    <dgm:pt modelId="{101B042D-991A-47DA-9AB5-7805BBD28497}" type="sibTrans" cxnId="{255EC56A-1561-4C05-8537-5FF02C5B5EFC}">
      <dgm:prSet/>
      <dgm:spPr/>
      <dgm:t>
        <a:bodyPr/>
        <a:lstStyle/>
        <a:p>
          <a:endParaRPr lang="en-GB" sz="1800">
            <a:latin typeface="Arial" panose="020B0604020202020204" pitchFamily="34" charset="0"/>
            <a:cs typeface="Arial" panose="020B0604020202020204" pitchFamily="34" charset="0"/>
          </a:endParaRPr>
        </a:p>
      </dgm:t>
    </dgm:pt>
    <dgm:pt modelId="{BC867AE6-BD3D-4EDA-9C63-AA0E5311CC4E}">
      <dgm:prSet phldrT="[Text]" custT="1"/>
      <dgm:spPr>
        <a:solidFill>
          <a:schemeClr val="accent5"/>
        </a:solidFill>
        <a:ln w="28575">
          <a:solidFill>
            <a:schemeClr val="accent5"/>
          </a:solidFill>
        </a:ln>
      </dgm:spPr>
      <dgm:t>
        <a:bodyPr/>
        <a:lstStyle/>
        <a:p>
          <a:r>
            <a:rPr lang="en-GB" sz="1800">
              <a:latin typeface="Arial" panose="020B0604020202020204" pitchFamily="34" charset="0"/>
              <a:cs typeface="Arial" panose="020B0604020202020204" pitchFamily="34" charset="0"/>
            </a:rPr>
            <a:t>KS3</a:t>
          </a:r>
        </a:p>
      </dgm:t>
    </dgm:pt>
    <dgm:pt modelId="{0D8AE2D9-9612-4D5E-A876-F01C2DCED450}" type="parTrans" cxnId="{D045CBA6-24B7-483D-BDF9-F5623981B00B}">
      <dgm:prSet/>
      <dgm:spPr/>
      <dgm:t>
        <a:bodyPr/>
        <a:lstStyle/>
        <a:p>
          <a:endParaRPr lang="en-GB" sz="1800">
            <a:latin typeface="Arial" panose="020B0604020202020204" pitchFamily="34" charset="0"/>
            <a:cs typeface="Arial" panose="020B0604020202020204" pitchFamily="34" charset="0"/>
          </a:endParaRPr>
        </a:p>
      </dgm:t>
    </dgm:pt>
    <dgm:pt modelId="{37CCFEED-4050-4B3B-ABF7-1872BA299C21}" type="sibTrans" cxnId="{D045CBA6-24B7-483D-BDF9-F5623981B00B}">
      <dgm:prSet/>
      <dgm:spPr/>
      <dgm:t>
        <a:bodyPr/>
        <a:lstStyle/>
        <a:p>
          <a:endParaRPr lang="en-GB" sz="1800">
            <a:latin typeface="Arial" panose="020B0604020202020204" pitchFamily="34" charset="0"/>
            <a:cs typeface="Arial" panose="020B0604020202020204" pitchFamily="34" charset="0"/>
          </a:endParaRPr>
        </a:p>
      </dgm:t>
    </dgm:pt>
    <dgm:pt modelId="{D435081B-1A37-4732-A550-B9AEF1EB7060}">
      <dgm:prSet phldrT="[Text]" custT="1"/>
      <dgm:spPr>
        <a:solidFill>
          <a:schemeClr val="accent6"/>
        </a:solidFill>
        <a:ln w="28575">
          <a:solidFill>
            <a:schemeClr val="accent6"/>
          </a:solidFill>
        </a:ln>
      </dgm:spPr>
      <dgm:t>
        <a:bodyPr/>
        <a:lstStyle/>
        <a:p>
          <a:r>
            <a:rPr lang="en-GB" sz="1800" dirty="0">
              <a:latin typeface="Arial" panose="020B0604020202020204" pitchFamily="34" charset="0"/>
              <a:cs typeface="Arial" panose="020B0604020202020204" pitchFamily="34" charset="0"/>
            </a:rPr>
            <a:t>KS4</a:t>
          </a:r>
        </a:p>
      </dgm:t>
    </dgm:pt>
    <dgm:pt modelId="{CD968B4B-0060-40B7-A6E2-3ED09223B529}" type="parTrans" cxnId="{E8145BCB-8FD8-4F65-AC58-44AF9EE44BFA}">
      <dgm:prSet/>
      <dgm:spPr/>
      <dgm:t>
        <a:bodyPr/>
        <a:lstStyle/>
        <a:p>
          <a:endParaRPr lang="en-GB" sz="1800">
            <a:latin typeface="Arial" panose="020B0604020202020204" pitchFamily="34" charset="0"/>
            <a:cs typeface="Arial" panose="020B0604020202020204" pitchFamily="34" charset="0"/>
          </a:endParaRPr>
        </a:p>
      </dgm:t>
    </dgm:pt>
    <dgm:pt modelId="{9D5987BF-34EA-4CF6-8AA1-17BFE6624042}" type="sibTrans" cxnId="{E8145BCB-8FD8-4F65-AC58-44AF9EE44BFA}">
      <dgm:prSet/>
      <dgm:spPr/>
      <dgm:t>
        <a:bodyPr/>
        <a:lstStyle/>
        <a:p>
          <a:endParaRPr lang="en-GB" sz="1800">
            <a:latin typeface="Arial" panose="020B0604020202020204" pitchFamily="34" charset="0"/>
            <a:cs typeface="Arial" panose="020B0604020202020204" pitchFamily="34" charset="0"/>
          </a:endParaRPr>
        </a:p>
      </dgm:t>
    </dgm:pt>
    <dgm:pt modelId="{983B6318-6586-4C2B-9CAE-3EC6194D154D}">
      <dgm:prSet phldrT="[Text]" custT="1"/>
      <dgm:spPr>
        <a:ln w="28575">
          <a:solidFill>
            <a:srgbClr val="117E62"/>
          </a:solidFill>
        </a:ln>
      </dgm:spPr>
      <dgm:t>
        <a:bodyPr/>
        <a:lstStyle/>
        <a:p>
          <a:r>
            <a:rPr lang="en-GB" sz="1800" dirty="0">
              <a:latin typeface="Arial" panose="020B0604020202020204" pitchFamily="34" charset="0"/>
              <a:cs typeface="Arial" panose="020B0604020202020204" pitchFamily="34" charset="0"/>
            </a:rPr>
            <a:t>Washing their hands with soap also stops the spread of microbes to others</a:t>
          </a:r>
        </a:p>
      </dgm:t>
      <dgm:extLst>
        <a:ext uri="{E40237B7-FDA0-4F09-8148-C483321AD2D9}">
          <dgm14:cNvPr xmlns:dgm14="http://schemas.microsoft.com/office/drawing/2010/diagram" id="0" name="" descr="KS2: Washing their hands with soap also stops the spread of microbes to others"/>
        </a:ext>
      </dgm:extLst>
    </dgm:pt>
    <dgm:pt modelId="{57C81DC0-DBB7-443B-AB6D-F919285AA873}" type="parTrans" cxnId="{63DBD5BC-1E17-447A-9FBF-8CE3C63C63A6}">
      <dgm:prSet/>
      <dgm:spPr/>
      <dgm:t>
        <a:bodyPr/>
        <a:lstStyle/>
        <a:p>
          <a:endParaRPr lang="en-GB" sz="1800">
            <a:latin typeface="Arial" panose="020B0604020202020204" pitchFamily="34" charset="0"/>
            <a:cs typeface="Arial" panose="020B0604020202020204" pitchFamily="34" charset="0"/>
          </a:endParaRPr>
        </a:p>
      </dgm:t>
    </dgm:pt>
    <dgm:pt modelId="{E19D6336-FD15-4CA1-9268-8DBC50584B03}" type="sibTrans" cxnId="{63DBD5BC-1E17-447A-9FBF-8CE3C63C63A6}">
      <dgm:prSet/>
      <dgm:spPr/>
      <dgm:t>
        <a:bodyPr/>
        <a:lstStyle/>
        <a:p>
          <a:endParaRPr lang="en-GB" sz="1800">
            <a:latin typeface="Arial" panose="020B0604020202020204" pitchFamily="34" charset="0"/>
            <a:cs typeface="Arial" panose="020B0604020202020204" pitchFamily="34" charset="0"/>
          </a:endParaRPr>
        </a:p>
      </dgm:t>
    </dgm:pt>
    <dgm:pt modelId="{57A9EE9C-0822-412C-9C70-24F80B4E1947}">
      <dgm:prSet custT="1"/>
      <dgm:spPr>
        <a:ln w="28575">
          <a:solidFill>
            <a:schemeClr val="accent5"/>
          </a:solidFill>
        </a:ln>
      </dgm:spPr>
      <dgm:t>
        <a:bodyPr/>
        <a:lstStyle/>
        <a:p>
          <a:r>
            <a:rPr lang="en-GB" sz="1800" dirty="0">
              <a:latin typeface="Arial" panose="020B0604020202020204" pitchFamily="34" charset="0"/>
              <a:cs typeface="Arial" panose="020B0604020202020204" pitchFamily="34" charset="0"/>
            </a:rPr>
            <a:t>Microbes will spread from hand to hand if hand hygiene practices aren’t followed, and some of these microbes might be harmful and cause illness</a:t>
          </a:r>
        </a:p>
      </dgm:t>
      <dgm:extLst>
        <a:ext uri="{E40237B7-FDA0-4F09-8148-C483321AD2D9}">
          <dgm14:cNvPr xmlns:dgm14="http://schemas.microsoft.com/office/drawing/2010/diagram" id="0" name="" descr="KS3: Microbes will spread from hand to hand if hand hygiene practices aren’t followed, and some of these microbes might be harmful and cause illness"/>
        </a:ext>
      </dgm:extLst>
    </dgm:pt>
    <dgm:pt modelId="{D75A2CB8-FC73-495A-A74D-191AF556A0CD}" type="parTrans" cxnId="{2CCB0811-DAF9-4DB6-AC8A-ADD26600D33B}">
      <dgm:prSet/>
      <dgm:spPr/>
      <dgm:t>
        <a:bodyPr/>
        <a:lstStyle/>
        <a:p>
          <a:endParaRPr lang="en-GB" sz="1800">
            <a:latin typeface="Arial" panose="020B0604020202020204" pitchFamily="34" charset="0"/>
            <a:cs typeface="Arial" panose="020B0604020202020204" pitchFamily="34" charset="0"/>
          </a:endParaRPr>
        </a:p>
      </dgm:t>
    </dgm:pt>
    <dgm:pt modelId="{FEA30DA7-91A4-471A-BBF9-2C3522BF9395}" type="sibTrans" cxnId="{2CCB0811-DAF9-4DB6-AC8A-ADD26600D33B}">
      <dgm:prSet/>
      <dgm:spPr/>
      <dgm:t>
        <a:bodyPr/>
        <a:lstStyle/>
        <a:p>
          <a:endParaRPr lang="en-GB" sz="1800">
            <a:latin typeface="Arial" panose="020B0604020202020204" pitchFamily="34" charset="0"/>
            <a:cs typeface="Arial" panose="020B0604020202020204" pitchFamily="34" charset="0"/>
          </a:endParaRPr>
        </a:p>
      </dgm:t>
    </dgm:pt>
    <dgm:pt modelId="{AC4A31A0-AC19-430F-AA8B-DD0AA200246A}" type="pres">
      <dgm:prSet presAssocID="{3F9F65F3-53B8-4694-B59A-8D4EBCE9D70A}" presName="linearFlow" presStyleCnt="0">
        <dgm:presLayoutVars>
          <dgm:dir/>
          <dgm:animLvl val="lvl"/>
          <dgm:resizeHandles val="exact"/>
        </dgm:presLayoutVars>
      </dgm:prSet>
      <dgm:spPr/>
    </dgm:pt>
    <dgm:pt modelId="{5BEA0459-E9A1-43FE-9279-3E302B120D57}" type="pres">
      <dgm:prSet presAssocID="{3A0C72F3-D0F2-49D9-A832-5C28ACEF1313}" presName="composite" presStyleCnt="0"/>
      <dgm:spPr/>
    </dgm:pt>
    <dgm:pt modelId="{CCD66AFF-861A-40CC-A02D-21165CFFD6A2}" type="pres">
      <dgm:prSet presAssocID="{3A0C72F3-D0F2-49D9-A832-5C28ACEF1313}" presName="parentText" presStyleLbl="alignNode1" presStyleIdx="0" presStyleCnt="5">
        <dgm:presLayoutVars>
          <dgm:chMax val="1"/>
          <dgm:bulletEnabled val="1"/>
        </dgm:presLayoutVars>
      </dgm:prSet>
      <dgm:spPr/>
    </dgm:pt>
    <dgm:pt modelId="{D4316B5A-DCF7-40F2-AF10-779CE392A3B2}" type="pres">
      <dgm:prSet presAssocID="{3A0C72F3-D0F2-49D9-A832-5C28ACEF1313}" presName="descendantText" presStyleLbl="alignAcc1" presStyleIdx="0" presStyleCnt="5">
        <dgm:presLayoutVars>
          <dgm:bulletEnabled val="1"/>
        </dgm:presLayoutVars>
      </dgm:prSet>
      <dgm:spPr/>
    </dgm:pt>
    <dgm:pt modelId="{A7EEEE8D-B02F-425C-B385-1423EA7C6BCD}" type="pres">
      <dgm:prSet presAssocID="{7EDBE123-7E3A-433F-90F9-921A4F006789}" presName="sp" presStyleCnt="0"/>
      <dgm:spPr/>
    </dgm:pt>
    <dgm:pt modelId="{6D3CFDF1-18C8-442E-8626-B1599D21EC13}" type="pres">
      <dgm:prSet presAssocID="{069EECD1-34F2-420C-9E59-DF171D1D8E9A}" presName="composite" presStyleCnt="0"/>
      <dgm:spPr/>
    </dgm:pt>
    <dgm:pt modelId="{3320E2A2-34E5-435F-82EC-29AB45296132}" type="pres">
      <dgm:prSet presAssocID="{069EECD1-34F2-420C-9E59-DF171D1D8E9A}" presName="parentText" presStyleLbl="alignNode1" presStyleIdx="1" presStyleCnt="5">
        <dgm:presLayoutVars>
          <dgm:chMax val="1"/>
          <dgm:bulletEnabled val="1"/>
        </dgm:presLayoutVars>
      </dgm:prSet>
      <dgm:spPr/>
    </dgm:pt>
    <dgm:pt modelId="{4DBA3980-2605-427E-B4B9-64B001B2C475}" type="pres">
      <dgm:prSet presAssocID="{069EECD1-34F2-420C-9E59-DF171D1D8E9A}" presName="descendantText" presStyleLbl="alignAcc1" presStyleIdx="1" presStyleCnt="5">
        <dgm:presLayoutVars>
          <dgm:bulletEnabled val="1"/>
        </dgm:presLayoutVars>
      </dgm:prSet>
      <dgm:spPr/>
    </dgm:pt>
    <dgm:pt modelId="{4A30F615-164D-4EF6-A32B-1438CFAF1584}" type="pres">
      <dgm:prSet presAssocID="{A351FBA8-2AAB-4FDF-B1F3-9E085577E8C8}" presName="sp" presStyleCnt="0"/>
      <dgm:spPr/>
    </dgm:pt>
    <dgm:pt modelId="{5FD5527C-5D74-4DF8-917F-589C1C27C22D}" type="pres">
      <dgm:prSet presAssocID="{6FDAF192-D219-4021-AFBF-4E14FE75F9C3}" presName="composite" presStyleCnt="0"/>
      <dgm:spPr/>
    </dgm:pt>
    <dgm:pt modelId="{A03747E2-960B-4A42-B949-C907578E4F80}" type="pres">
      <dgm:prSet presAssocID="{6FDAF192-D219-4021-AFBF-4E14FE75F9C3}" presName="parentText" presStyleLbl="alignNode1" presStyleIdx="2" presStyleCnt="5">
        <dgm:presLayoutVars>
          <dgm:chMax val="1"/>
          <dgm:bulletEnabled val="1"/>
        </dgm:presLayoutVars>
      </dgm:prSet>
      <dgm:spPr/>
    </dgm:pt>
    <dgm:pt modelId="{FC6717FE-0B84-4942-ADF9-0E6B3EFB3BC6}" type="pres">
      <dgm:prSet presAssocID="{6FDAF192-D219-4021-AFBF-4E14FE75F9C3}" presName="descendantText" presStyleLbl="alignAcc1" presStyleIdx="2" presStyleCnt="5">
        <dgm:presLayoutVars>
          <dgm:bulletEnabled val="1"/>
        </dgm:presLayoutVars>
      </dgm:prSet>
      <dgm:spPr/>
    </dgm:pt>
    <dgm:pt modelId="{E24F3138-A548-4D86-9D42-023EDD04EFC3}" type="pres">
      <dgm:prSet presAssocID="{506909BC-8807-4510-92EC-73EBD5499D9B}" presName="sp" presStyleCnt="0"/>
      <dgm:spPr/>
    </dgm:pt>
    <dgm:pt modelId="{475F99A5-F9E9-4879-B2FC-EA6C7870AF44}" type="pres">
      <dgm:prSet presAssocID="{BC867AE6-BD3D-4EDA-9C63-AA0E5311CC4E}" presName="composite" presStyleCnt="0"/>
      <dgm:spPr/>
    </dgm:pt>
    <dgm:pt modelId="{FF228E64-44D6-48D6-B94A-15559874ECEC}" type="pres">
      <dgm:prSet presAssocID="{BC867AE6-BD3D-4EDA-9C63-AA0E5311CC4E}" presName="parentText" presStyleLbl="alignNode1" presStyleIdx="3" presStyleCnt="5">
        <dgm:presLayoutVars>
          <dgm:chMax val="1"/>
          <dgm:bulletEnabled val="1"/>
        </dgm:presLayoutVars>
      </dgm:prSet>
      <dgm:spPr/>
    </dgm:pt>
    <dgm:pt modelId="{972066D5-E945-46AB-B471-E4649D9858E5}" type="pres">
      <dgm:prSet presAssocID="{BC867AE6-BD3D-4EDA-9C63-AA0E5311CC4E}" presName="descendantText" presStyleLbl="alignAcc1" presStyleIdx="3" presStyleCnt="5" custScaleY="96315">
        <dgm:presLayoutVars>
          <dgm:bulletEnabled val="1"/>
        </dgm:presLayoutVars>
      </dgm:prSet>
      <dgm:spPr/>
    </dgm:pt>
    <dgm:pt modelId="{6980B110-CB3E-4FAD-AEBE-CFF3D77E8413}" type="pres">
      <dgm:prSet presAssocID="{37CCFEED-4050-4B3B-ABF7-1872BA299C21}" presName="sp" presStyleCnt="0"/>
      <dgm:spPr/>
    </dgm:pt>
    <dgm:pt modelId="{0C74412C-3331-4799-9EA1-A0BAC1465477}" type="pres">
      <dgm:prSet presAssocID="{D435081B-1A37-4732-A550-B9AEF1EB7060}" presName="composite" presStyleCnt="0"/>
      <dgm:spPr/>
    </dgm:pt>
    <dgm:pt modelId="{B98FCC40-8445-4B95-AEAE-59F7055257E8}" type="pres">
      <dgm:prSet presAssocID="{D435081B-1A37-4732-A550-B9AEF1EB7060}" presName="parentText" presStyleLbl="alignNode1" presStyleIdx="4" presStyleCnt="5">
        <dgm:presLayoutVars>
          <dgm:chMax val="1"/>
          <dgm:bulletEnabled val="1"/>
        </dgm:presLayoutVars>
      </dgm:prSet>
      <dgm:spPr/>
    </dgm:pt>
    <dgm:pt modelId="{AF71923B-4041-4E2A-906A-E892B291FF16}" type="pres">
      <dgm:prSet presAssocID="{D435081B-1A37-4732-A550-B9AEF1EB7060}" presName="descendantText" presStyleLbl="alignAcc1" presStyleIdx="4" presStyleCnt="5" custScaleY="98920" custLinFactNeighborY="-18">
        <dgm:presLayoutVars>
          <dgm:bulletEnabled val="1"/>
        </dgm:presLayoutVars>
      </dgm:prSet>
      <dgm:spPr/>
    </dgm:pt>
  </dgm:ptLst>
  <dgm:cxnLst>
    <dgm:cxn modelId="{381BED02-4AA8-469A-A2CB-0651B6D8850D}" type="presOf" srcId="{069EECD1-34F2-420C-9E59-DF171D1D8E9A}" destId="{3320E2A2-34E5-435F-82EC-29AB45296132}" srcOrd="0" destOrd="0" presId="urn:microsoft.com/office/officeart/2005/8/layout/chevron2"/>
    <dgm:cxn modelId="{7690330E-D31A-4A2D-8622-279604EE7887}" srcId="{3F9F65F3-53B8-4694-B59A-8D4EBCE9D70A}" destId="{6FDAF192-D219-4021-AFBF-4E14FE75F9C3}" srcOrd="2" destOrd="0" parTransId="{FF9771A0-2863-479E-A21B-FB7BDB1AEC0F}" sibTransId="{506909BC-8807-4510-92EC-73EBD5499D9B}"/>
    <dgm:cxn modelId="{2CCB0811-DAF9-4DB6-AC8A-ADD26600D33B}" srcId="{BC867AE6-BD3D-4EDA-9C63-AA0E5311CC4E}" destId="{57A9EE9C-0822-412C-9C70-24F80B4E1947}" srcOrd="0" destOrd="0" parTransId="{D75A2CB8-FC73-495A-A74D-191AF556A0CD}" sibTransId="{FEA30DA7-91A4-471A-BBF9-2C3522BF9395}"/>
    <dgm:cxn modelId="{90CD2913-5859-4B55-947C-56F7B176E14F}" srcId="{3A0C72F3-D0F2-49D9-A832-5C28ACEF1313}" destId="{264C6594-06FE-4406-870F-2B64C5E61760}" srcOrd="0" destOrd="0" parTransId="{07F4E9F9-E900-4DD1-8857-49580C4F400E}" sibTransId="{5D45B6C1-B08C-4DAB-8A4E-F94E3893FA54}"/>
    <dgm:cxn modelId="{4E15E113-7608-4844-BC8F-8B1B015D1821}" type="presOf" srcId="{57A9EE9C-0822-412C-9C70-24F80B4E1947}" destId="{972066D5-E945-46AB-B471-E4649D9858E5}" srcOrd="0" destOrd="0" presId="urn:microsoft.com/office/officeart/2005/8/layout/chevron2"/>
    <dgm:cxn modelId="{5B9C281B-C58F-4226-9157-8286B7AFDDAC}" type="presOf" srcId="{264C6594-06FE-4406-870F-2B64C5E61760}" destId="{D4316B5A-DCF7-40F2-AF10-779CE392A3B2}" srcOrd="0" destOrd="0" presId="urn:microsoft.com/office/officeart/2005/8/layout/chevron2"/>
    <dgm:cxn modelId="{8D22D62C-D7ED-4C3A-82A1-35336183C49C}" type="presOf" srcId="{D435081B-1A37-4732-A550-B9AEF1EB7060}" destId="{B98FCC40-8445-4B95-AEAE-59F7055257E8}" srcOrd="0" destOrd="0" presId="urn:microsoft.com/office/officeart/2005/8/layout/chevron2"/>
    <dgm:cxn modelId="{B808FC3D-5BAF-4179-90B2-AC25A64D249F}" type="presOf" srcId="{3A0C72F3-D0F2-49D9-A832-5C28ACEF1313}" destId="{CCD66AFF-861A-40CC-A02D-21165CFFD6A2}" srcOrd="0" destOrd="0" presId="urn:microsoft.com/office/officeart/2005/8/layout/chevron2"/>
    <dgm:cxn modelId="{A39B2B46-F3D2-4197-8578-ABEC2168F2B7}" srcId="{3F9F65F3-53B8-4694-B59A-8D4EBCE9D70A}" destId="{3A0C72F3-D0F2-49D9-A832-5C28ACEF1313}" srcOrd="0" destOrd="0" parTransId="{F13C1DB3-6E78-410B-8328-BB21ED8539C6}" sibTransId="{7EDBE123-7E3A-433F-90F9-921A4F006789}"/>
    <dgm:cxn modelId="{F68E5666-7602-48C8-8636-0094528807BB}" srcId="{069EECD1-34F2-420C-9E59-DF171D1D8E9A}" destId="{1096DEB1-4838-48B4-AAAF-5D1BA5F555BE}" srcOrd="0" destOrd="0" parTransId="{042DE83B-6124-4EE7-AAB1-E1547431D3F5}" sibTransId="{61CCD5AC-0A19-410F-8A2F-E3CC36E10C16}"/>
    <dgm:cxn modelId="{255EC56A-1561-4C05-8537-5FF02C5B5EFC}" srcId="{D435081B-1A37-4732-A550-B9AEF1EB7060}" destId="{20AA38A3-8C15-4573-A412-0938A943B19B}" srcOrd="0" destOrd="0" parTransId="{ABB69363-58C1-4FA7-A26A-A799C01023E0}" sibTransId="{101B042D-991A-47DA-9AB5-7805BBD28497}"/>
    <dgm:cxn modelId="{AB98FC4B-F8FC-4801-975B-3697DD220795}" type="presOf" srcId="{1096DEB1-4838-48B4-AAAF-5D1BA5F555BE}" destId="{4DBA3980-2605-427E-B4B9-64B001B2C475}" srcOrd="0" destOrd="0" presId="urn:microsoft.com/office/officeart/2005/8/layout/chevron2"/>
    <dgm:cxn modelId="{82405173-EB32-47D6-9CA7-0CD7540295B0}" type="presOf" srcId="{20AA38A3-8C15-4573-A412-0938A943B19B}" destId="{AF71923B-4041-4E2A-906A-E892B291FF16}" srcOrd="0" destOrd="0" presId="urn:microsoft.com/office/officeart/2005/8/layout/chevron2"/>
    <dgm:cxn modelId="{F1F0E574-D154-4794-AD19-4F3DFBEECD1A}" type="presOf" srcId="{6FDAF192-D219-4021-AFBF-4E14FE75F9C3}" destId="{A03747E2-960B-4A42-B949-C907578E4F80}" srcOrd="0" destOrd="0" presId="urn:microsoft.com/office/officeart/2005/8/layout/chevron2"/>
    <dgm:cxn modelId="{B569C786-CF02-4AB2-8DC2-FA65A652D919}" type="presOf" srcId="{3F9F65F3-53B8-4694-B59A-8D4EBCE9D70A}" destId="{AC4A31A0-AC19-430F-AA8B-DD0AA200246A}" srcOrd="0" destOrd="0" presId="urn:microsoft.com/office/officeart/2005/8/layout/chevron2"/>
    <dgm:cxn modelId="{D045CBA6-24B7-483D-BDF9-F5623981B00B}" srcId="{3F9F65F3-53B8-4694-B59A-8D4EBCE9D70A}" destId="{BC867AE6-BD3D-4EDA-9C63-AA0E5311CC4E}" srcOrd="3" destOrd="0" parTransId="{0D8AE2D9-9612-4D5E-A876-F01C2DCED450}" sibTransId="{37CCFEED-4050-4B3B-ABF7-1872BA299C21}"/>
    <dgm:cxn modelId="{63DBD5BC-1E17-447A-9FBF-8CE3C63C63A6}" srcId="{6FDAF192-D219-4021-AFBF-4E14FE75F9C3}" destId="{983B6318-6586-4C2B-9CAE-3EC6194D154D}" srcOrd="0" destOrd="0" parTransId="{57C81DC0-DBB7-443B-AB6D-F919285AA873}" sibTransId="{E19D6336-FD15-4CA1-9268-8DBC50584B03}"/>
    <dgm:cxn modelId="{C3A783C3-94FB-4961-BA0F-C3C511F199FB}" srcId="{3F9F65F3-53B8-4694-B59A-8D4EBCE9D70A}" destId="{069EECD1-34F2-420C-9E59-DF171D1D8E9A}" srcOrd="1" destOrd="0" parTransId="{CC2F3B60-C33C-4059-9089-215E43EED930}" sibTransId="{A351FBA8-2AAB-4FDF-B1F3-9E085577E8C8}"/>
    <dgm:cxn modelId="{E8145BCB-8FD8-4F65-AC58-44AF9EE44BFA}" srcId="{3F9F65F3-53B8-4694-B59A-8D4EBCE9D70A}" destId="{D435081B-1A37-4732-A550-B9AEF1EB7060}" srcOrd="4" destOrd="0" parTransId="{CD968B4B-0060-40B7-A6E2-3ED09223B529}" sibTransId="{9D5987BF-34EA-4CF6-8AA1-17BFE6624042}"/>
    <dgm:cxn modelId="{122850D5-52D8-4826-8257-36E47FFAA5ED}" type="presOf" srcId="{BC867AE6-BD3D-4EDA-9C63-AA0E5311CC4E}" destId="{FF228E64-44D6-48D6-B94A-15559874ECEC}" srcOrd="0" destOrd="0" presId="urn:microsoft.com/office/officeart/2005/8/layout/chevron2"/>
    <dgm:cxn modelId="{ACA941E4-1638-498A-B93A-976912B9D74B}" type="presOf" srcId="{983B6318-6586-4C2B-9CAE-3EC6194D154D}" destId="{FC6717FE-0B84-4942-ADF9-0E6B3EFB3BC6}" srcOrd="0" destOrd="0" presId="urn:microsoft.com/office/officeart/2005/8/layout/chevron2"/>
    <dgm:cxn modelId="{9C2E7FFD-D49A-4477-86B2-C618E63A3390}" type="presParOf" srcId="{AC4A31A0-AC19-430F-AA8B-DD0AA200246A}" destId="{5BEA0459-E9A1-43FE-9279-3E302B120D57}" srcOrd="0" destOrd="0" presId="urn:microsoft.com/office/officeart/2005/8/layout/chevron2"/>
    <dgm:cxn modelId="{85454B29-8588-49FC-A909-458122C17BBE}" type="presParOf" srcId="{5BEA0459-E9A1-43FE-9279-3E302B120D57}" destId="{CCD66AFF-861A-40CC-A02D-21165CFFD6A2}" srcOrd="0" destOrd="0" presId="urn:microsoft.com/office/officeart/2005/8/layout/chevron2"/>
    <dgm:cxn modelId="{D0CC1838-5553-43DC-9AFE-F1F097C34E3F}" type="presParOf" srcId="{5BEA0459-E9A1-43FE-9279-3E302B120D57}" destId="{D4316B5A-DCF7-40F2-AF10-779CE392A3B2}" srcOrd="1" destOrd="0" presId="urn:microsoft.com/office/officeart/2005/8/layout/chevron2"/>
    <dgm:cxn modelId="{34E2FC31-49CC-4965-8827-1EE4101889F7}" type="presParOf" srcId="{AC4A31A0-AC19-430F-AA8B-DD0AA200246A}" destId="{A7EEEE8D-B02F-425C-B385-1423EA7C6BCD}" srcOrd="1" destOrd="0" presId="urn:microsoft.com/office/officeart/2005/8/layout/chevron2"/>
    <dgm:cxn modelId="{0F8D9849-6399-4861-8E72-C375380555AC}" type="presParOf" srcId="{AC4A31A0-AC19-430F-AA8B-DD0AA200246A}" destId="{6D3CFDF1-18C8-442E-8626-B1599D21EC13}" srcOrd="2" destOrd="0" presId="urn:microsoft.com/office/officeart/2005/8/layout/chevron2"/>
    <dgm:cxn modelId="{98CF0ADE-EE54-48EF-8DD8-0793E61215E5}" type="presParOf" srcId="{6D3CFDF1-18C8-442E-8626-B1599D21EC13}" destId="{3320E2A2-34E5-435F-82EC-29AB45296132}" srcOrd="0" destOrd="0" presId="urn:microsoft.com/office/officeart/2005/8/layout/chevron2"/>
    <dgm:cxn modelId="{C5DE2829-F107-4B98-B99A-93D041053B60}" type="presParOf" srcId="{6D3CFDF1-18C8-442E-8626-B1599D21EC13}" destId="{4DBA3980-2605-427E-B4B9-64B001B2C475}" srcOrd="1" destOrd="0" presId="urn:microsoft.com/office/officeart/2005/8/layout/chevron2"/>
    <dgm:cxn modelId="{6B1C1D23-CFF2-4996-AABD-AD94F2C218E6}" type="presParOf" srcId="{AC4A31A0-AC19-430F-AA8B-DD0AA200246A}" destId="{4A30F615-164D-4EF6-A32B-1438CFAF1584}" srcOrd="3" destOrd="0" presId="urn:microsoft.com/office/officeart/2005/8/layout/chevron2"/>
    <dgm:cxn modelId="{3260EE4E-B53B-4714-BC80-D5D16B1A3ED8}" type="presParOf" srcId="{AC4A31A0-AC19-430F-AA8B-DD0AA200246A}" destId="{5FD5527C-5D74-4DF8-917F-589C1C27C22D}" srcOrd="4" destOrd="0" presId="urn:microsoft.com/office/officeart/2005/8/layout/chevron2"/>
    <dgm:cxn modelId="{7B7EEC97-8E48-43EB-8D41-228F3CA2B096}" type="presParOf" srcId="{5FD5527C-5D74-4DF8-917F-589C1C27C22D}" destId="{A03747E2-960B-4A42-B949-C907578E4F80}" srcOrd="0" destOrd="0" presId="urn:microsoft.com/office/officeart/2005/8/layout/chevron2"/>
    <dgm:cxn modelId="{E7F65230-1036-4413-B8DD-6741D89AF105}" type="presParOf" srcId="{5FD5527C-5D74-4DF8-917F-589C1C27C22D}" destId="{FC6717FE-0B84-4942-ADF9-0E6B3EFB3BC6}" srcOrd="1" destOrd="0" presId="urn:microsoft.com/office/officeart/2005/8/layout/chevron2"/>
    <dgm:cxn modelId="{A3F4C8BB-2F35-4009-875E-95251E8E9589}" type="presParOf" srcId="{AC4A31A0-AC19-430F-AA8B-DD0AA200246A}" destId="{E24F3138-A548-4D86-9D42-023EDD04EFC3}" srcOrd="5" destOrd="0" presId="urn:microsoft.com/office/officeart/2005/8/layout/chevron2"/>
    <dgm:cxn modelId="{8DE6AC09-EF5C-4AC4-BFC9-CCF8B6B7296B}" type="presParOf" srcId="{AC4A31A0-AC19-430F-AA8B-DD0AA200246A}" destId="{475F99A5-F9E9-4879-B2FC-EA6C7870AF44}" srcOrd="6" destOrd="0" presId="urn:microsoft.com/office/officeart/2005/8/layout/chevron2"/>
    <dgm:cxn modelId="{73C0ABB1-9538-4576-8B52-70D61A13A6B7}" type="presParOf" srcId="{475F99A5-F9E9-4879-B2FC-EA6C7870AF44}" destId="{FF228E64-44D6-48D6-B94A-15559874ECEC}" srcOrd="0" destOrd="0" presId="urn:microsoft.com/office/officeart/2005/8/layout/chevron2"/>
    <dgm:cxn modelId="{DBDA696B-D068-4553-A3B5-684C55FEBA92}" type="presParOf" srcId="{475F99A5-F9E9-4879-B2FC-EA6C7870AF44}" destId="{972066D5-E945-46AB-B471-E4649D9858E5}" srcOrd="1" destOrd="0" presId="urn:microsoft.com/office/officeart/2005/8/layout/chevron2"/>
    <dgm:cxn modelId="{7F92DD60-1A82-46EE-ABCA-0B49F8B39093}" type="presParOf" srcId="{AC4A31A0-AC19-430F-AA8B-DD0AA200246A}" destId="{6980B110-CB3E-4FAD-AEBE-CFF3D77E8413}" srcOrd="7" destOrd="0" presId="urn:microsoft.com/office/officeart/2005/8/layout/chevron2"/>
    <dgm:cxn modelId="{41757E18-41C3-416E-A549-C220EC67C903}" type="presParOf" srcId="{AC4A31A0-AC19-430F-AA8B-DD0AA200246A}" destId="{0C74412C-3331-4799-9EA1-A0BAC1465477}" srcOrd="8" destOrd="0" presId="urn:microsoft.com/office/officeart/2005/8/layout/chevron2"/>
    <dgm:cxn modelId="{00632B94-053D-424F-B104-B5A342E094B6}" type="presParOf" srcId="{0C74412C-3331-4799-9EA1-A0BAC1465477}" destId="{B98FCC40-8445-4B95-AEAE-59F7055257E8}" srcOrd="0" destOrd="0" presId="urn:microsoft.com/office/officeart/2005/8/layout/chevron2"/>
    <dgm:cxn modelId="{8DBE4BBE-65F9-4328-894A-646576C3731D}" type="presParOf" srcId="{0C74412C-3331-4799-9EA1-A0BAC1465477}" destId="{AF71923B-4041-4E2A-906A-E892B291FF1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66AFF-861A-40CC-A02D-21165CFFD6A2}">
      <dsp:nvSpPr>
        <dsp:cNvPr id="0" name=""/>
        <dsp:cNvSpPr/>
      </dsp:nvSpPr>
      <dsp:spPr>
        <a:xfrm rot="5400000">
          <a:off x="-160168" y="160803"/>
          <a:ext cx="1067789" cy="747452"/>
        </a:xfrm>
        <a:prstGeom prst="chevron">
          <a:avLst/>
        </a:prstGeom>
        <a:solidFill>
          <a:schemeClr val="accent2"/>
        </a:solidFill>
        <a:ln w="2857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solidFill>
                <a:schemeClr val="tx1"/>
              </a:solidFill>
              <a:latin typeface="Arial" panose="020B0604020202020204" pitchFamily="34" charset="0"/>
              <a:cs typeface="Arial" panose="020B0604020202020204" pitchFamily="34" charset="0"/>
            </a:rPr>
            <a:t>EYFS</a:t>
          </a:r>
        </a:p>
      </dsp:txBody>
      <dsp:txXfrm rot="-5400000">
        <a:off x="1" y="374360"/>
        <a:ext cx="747452" cy="320337"/>
      </dsp:txXfrm>
    </dsp:sp>
    <dsp:sp modelId="{D4316B5A-DCF7-40F2-AF10-779CE392A3B2}">
      <dsp:nvSpPr>
        <dsp:cNvPr id="0" name=""/>
        <dsp:cNvSpPr/>
      </dsp:nvSpPr>
      <dsp:spPr>
        <a:xfrm rot="5400000">
          <a:off x="4370094" y="-3622006"/>
          <a:ext cx="694063" cy="7939347"/>
        </a:xfrm>
        <a:prstGeom prst="round2SameRect">
          <a:avLst/>
        </a:prstGeom>
        <a:solidFill>
          <a:schemeClr val="lt1">
            <a:alpha val="90000"/>
            <a:hueOff val="0"/>
            <a:satOff val="0"/>
            <a:lumOff val="0"/>
            <a:alphaOff val="0"/>
          </a:schemeClr>
        </a:solidFill>
        <a:ln w="28575"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Arial" panose="020B0604020202020204" pitchFamily="34" charset="0"/>
              <a:cs typeface="Arial" panose="020B0604020202020204" pitchFamily="34" charset="0"/>
            </a:rPr>
            <a:t>How to wash their hands with soap</a:t>
          </a:r>
        </a:p>
      </dsp:txBody>
      <dsp:txXfrm rot="-5400000">
        <a:off x="747453" y="34516"/>
        <a:ext cx="7905466" cy="626301"/>
      </dsp:txXfrm>
    </dsp:sp>
    <dsp:sp modelId="{3320E2A2-34E5-435F-82EC-29AB45296132}">
      <dsp:nvSpPr>
        <dsp:cNvPr id="0" name=""/>
        <dsp:cNvSpPr/>
      </dsp:nvSpPr>
      <dsp:spPr>
        <a:xfrm rot="5400000">
          <a:off x="-160168" y="1111151"/>
          <a:ext cx="1067789" cy="747452"/>
        </a:xfrm>
        <a:prstGeom prst="chevron">
          <a:avLst/>
        </a:prstGeom>
        <a:solidFill>
          <a:schemeClr val="accent3"/>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solidFill>
              <a:latin typeface="Arial" panose="020B0604020202020204" pitchFamily="34" charset="0"/>
              <a:cs typeface="Arial" panose="020B0604020202020204" pitchFamily="34" charset="0"/>
            </a:rPr>
            <a:t>KS1</a:t>
          </a:r>
        </a:p>
      </dsp:txBody>
      <dsp:txXfrm rot="-5400000">
        <a:off x="1" y="1324708"/>
        <a:ext cx="747452" cy="320337"/>
      </dsp:txXfrm>
    </dsp:sp>
    <dsp:sp modelId="{4DBA3980-2605-427E-B4B9-64B001B2C475}">
      <dsp:nvSpPr>
        <dsp:cNvPr id="0" name=""/>
        <dsp:cNvSpPr/>
      </dsp:nvSpPr>
      <dsp:spPr>
        <a:xfrm rot="5400000">
          <a:off x="4370094" y="-2671659"/>
          <a:ext cx="694063" cy="7939347"/>
        </a:xfrm>
        <a:prstGeom prst="round2SameRect">
          <a:avLst/>
        </a:prstGeom>
        <a:solidFill>
          <a:schemeClr val="lt1">
            <a:alpha val="90000"/>
            <a:hueOff val="0"/>
            <a:satOff val="0"/>
            <a:lumOff val="0"/>
            <a:alphaOff val="0"/>
          </a:schemeClr>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Arial" panose="020B0604020202020204" pitchFamily="34" charset="0"/>
              <a:cs typeface="Arial" panose="020B0604020202020204" pitchFamily="34" charset="0"/>
            </a:rPr>
            <a:t>Washing their hands with soap will lift microbes from their hands</a:t>
          </a:r>
        </a:p>
      </dsp:txBody>
      <dsp:txXfrm rot="-5400000">
        <a:off x="747453" y="984863"/>
        <a:ext cx="7905466" cy="626301"/>
      </dsp:txXfrm>
    </dsp:sp>
    <dsp:sp modelId="{A03747E2-960B-4A42-B949-C907578E4F80}">
      <dsp:nvSpPr>
        <dsp:cNvPr id="0" name=""/>
        <dsp:cNvSpPr/>
      </dsp:nvSpPr>
      <dsp:spPr>
        <a:xfrm rot="5400000">
          <a:off x="-160168" y="2061499"/>
          <a:ext cx="1067789" cy="747452"/>
        </a:xfrm>
        <a:prstGeom prst="chevron">
          <a:avLst/>
        </a:prstGeom>
        <a:solidFill>
          <a:srgbClr val="117E62"/>
        </a:solidFill>
        <a:ln w="28575" cap="flat" cmpd="sng" algn="ctr">
          <a:solidFill>
            <a:srgbClr val="117E6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latin typeface="Arial" panose="020B0604020202020204" pitchFamily="34" charset="0"/>
              <a:cs typeface="Arial" panose="020B0604020202020204" pitchFamily="34" charset="0"/>
            </a:rPr>
            <a:t>KS2</a:t>
          </a:r>
        </a:p>
      </dsp:txBody>
      <dsp:txXfrm rot="-5400000">
        <a:off x="1" y="2275056"/>
        <a:ext cx="747452" cy="320337"/>
      </dsp:txXfrm>
    </dsp:sp>
    <dsp:sp modelId="{FC6717FE-0B84-4942-ADF9-0E6B3EFB3BC6}">
      <dsp:nvSpPr>
        <dsp:cNvPr id="0" name=""/>
        <dsp:cNvSpPr/>
      </dsp:nvSpPr>
      <dsp:spPr>
        <a:xfrm rot="5400000">
          <a:off x="4370094" y="-1721311"/>
          <a:ext cx="694063" cy="7939347"/>
        </a:xfrm>
        <a:prstGeom prst="round2SameRect">
          <a:avLst/>
        </a:prstGeom>
        <a:solidFill>
          <a:schemeClr val="lt1">
            <a:alpha val="90000"/>
            <a:hueOff val="0"/>
            <a:satOff val="0"/>
            <a:lumOff val="0"/>
            <a:alphaOff val="0"/>
          </a:schemeClr>
        </a:solidFill>
        <a:ln w="28575" cap="flat" cmpd="sng" algn="ctr">
          <a:solidFill>
            <a:srgbClr val="117E6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Arial" panose="020B0604020202020204" pitchFamily="34" charset="0"/>
              <a:cs typeface="Arial" panose="020B0604020202020204" pitchFamily="34" charset="0"/>
            </a:rPr>
            <a:t>Washing their hands with soap also stops the spread of microbes to others</a:t>
          </a:r>
        </a:p>
      </dsp:txBody>
      <dsp:txXfrm rot="-5400000">
        <a:off x="747453" y="1935211"/>
        <a:ext cx="7905466" cy="626301"/>
      </dsp:txXfrm>
    </dsp:sp>
    <dsp:sp modelId="{FF228E64-44D6-48D6-B94A-15559874ECEC}">
      <dsp:nvSpPr>
        <dsp:cNvPr id="0" name=""/>
        <dsp:cNvSpPr/>
      </dsp:nvSpPr>
      <dsp:spPr>
        <a:xfrm rot="5400000">
          <a:off x="-160168" y="3011846"/>
          <a:ext cx="1067789" cy="747452"/>
        </a:xfrm>
        <a:prstGeom prst="chevron">
          <a:avLst/>
        </a:prstGeom>
        <a:solidFill>
          <a:schemeClr val="accent5"/>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latin typeface="Arial" panose="020B0604020202020204" pitchFamily="34" charset="0"/>
              <a:cs typeface="Arial" panose="020B0604020202020204" pitchFamily="34" charset="0"/>
            </a:rPr>
            <a:t>KS3</a:t>
          </a:r>
        </a:p>
      </dsp:txBody>
      <dsp:txXfrm rot="-5400000">
        <a:off x="1" y="3225403"/>
        <a:ext cx="747452" cy="320337"/>
      </dsp:txXfrm>
    </dsp:sp>
    <dsp:sp modelId="{972066D5-E945-46AB-B471-E4649D9858E5}">
      <dsp:nvSpPr>
        <dsp:cNvPr id="0" name=""/>
        <dsp:cNvSpPr/>
      </dsp:nvSpPr>
      <dsp:spPr>
        <a:xfrm rot="5400000">
          <a:off x="4382882" y="-770963"/>
          <a:ext cx="668486" cy="7939347"/>
        </a:xfrm>
        <a:prstGeom prst="round2SameRect">
          <a:avLst/>
        </a:prstGeom>
        <a:solidFill>
          <a:schemeClr val="lt1">
            <a:alpha val="90000"/>
            <a:hueOff val="0"/>
            <a:satOff val="0"/>
            <a:lumOff val="0"/>
            <a:alphaOff val="0"/>
          </a:schemeClr>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Arial" panose="020B0604020202020204" pitchFamily="34" charset="0"/>
              <a:cs typeface="Arial" panose="020B0604020202020204" pitchFamily="34" charset="0"/>
            </a:rPr>
            <a:t>Microbes will spread from hand to hand if hand hygiene practices aren’t followed, and some of these microbes might be harmful and cause illness</a:t>
          </a:r>
        </a:p>
      </dsp:txBody>
      <dsp:txXfrm rot="-5400000">
        <a:off x="747452" y="2897100"/>
        <a:ext cx="7906714" cy="603220"/>
      </dsp:txXfrm>
    </dsp:sp>
    <dsp:sp modelId="{B98FCC40-8445-4B95-AEAE-59F7055257E8}">
      <dsp:nvSpPr>
        <dsp:cNvPr id="0" name=""/>
        <dsp:cNvSpPr/>
      </dsp:nvSpPr>
      <dsp:spPr>
        <a:xfrm rot="5400000">
          <a:off x="-160168" y="3962194"/>
          <a:ext cx="1067789" cy="747452"/>
        </a:xfrm>
        <a:prstGeom prst="chevron">
          <a:avLst/>
        </a:prstGeom>
        <a:solidFill>
          <a:schemeClr val="accent6"/>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KS4</a:t>
          </a:r>
        </a:p>
      </dsp:txBody>
      <dsp:txXfrm rot="-5400000">
        <a:off x="1" y="4175751"/>
        <a:ext cx="747452" cy="320337"/>
      </dsp:txXfrm>
    </dsp:sp>
    <dsp:sp modelId="{AF71923B-4041-4E2A-906A-E892B291FF16}">
      <dsp:nvSpPr>
        <dsp:cNvPr id="0" name=""/>
        <dsp:cNvSpPr/>
      </dsp:nvSpPr>
      <dsp:spPr>
        <a:xfrm rot="5400000">
          <a:off x="4373842" y="179259"/>
          <a:ext cx="686567" cy="7939347"/>
        </a:xfrm>
        <a:prstGeom prst="round2SameRect">
          <a:avLst/>
        </a:prstGeom>
        <a:solidFill>
          <a:schemeClr val="lt1">
            <a:alpha val="90000"/>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Arial" panose="020B0604020202020204" pitchFamily="34" charset="0"/>
              <a:cs typeface="Arial" panose="020B0604020202020204" pitchFamily="34" charset="0"/>
            </a:rPr>
            <a:t>Pathogens can be transmitted through poor hand and respiratory hygiene, and how hygiene can break the chain of infection  </a:t>
          </a:r>
        </a:p>
      </dsp:txBody>
      <dsp:txXfrm rot="-5400000">
        <a:off x="747453" y="3839164"/>
        <a:ext cx="7905832" cy="61953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A09F4C-06C3-4348-A21A-CC953EE71E69}" type="datetimeFigureOut">
              <a:rPr lang="en-GB" smtClean="0"/>
              <a:t>26/08/2022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A9C88D-A938-492D-BCED-44B7053CDBBD}" type="slidenum">
              <a:rPr lang="en-GB" smtClean="0"/>
              <a:t>‹#›</a:t>
            </a:fld>
            <a:endParaRPr lang="en-GB"/>
          </a:p>
        </p:txBody>
      </p:sp>
    </p:spTree>
    <p:extLst>
      <p:ext uri="{BB962C8B-B14F-4D97-AF65-F5344CB8AC3E}">
        <p14:creationId xmlns:p14="http://schemas.microsoft.com/office/powerpoint/2010/main" val="2524929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fh-homehygiene.or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d3EPLfzNM_Q"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coronavirus"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gov.uk/coronavirus/education-and-childcar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hygiene is introduced in early years and is covered at every key stage up to KS4</a:t>
            </a:r>
          </a:p>
        </p:txBody>
      </p:sp>
      <p:sp>
        <p:nvSpPr>
          <p:cNvPr id="4" name="Slide Number Placeholder 3"/>
          <p:cNvSpPr>
            <a:spLocks noGrp="1"/>
          </p:cNvSpPr>
          <p:nvPr>
            <p:ph type="sldNum" sz="quarter" idx="5"/>
          </p:nvPr>
        </p:nvSpPr>
        <p:spPr/>
        <p:txBody>
          <a:bodyPr/>
          <a:lstStyle/>
          <a:p>
            <a:fld id="{BA6D4A31-55A7-4051-AA64-A1B245ADC45F}" type="slidenum">
              <a:rPr lang="en-GB" smtClean="0"/>
              <a:t>2</a:t>
            </a:fld>
            <a:endParaRPr lang="en-GB"/>
          </a:p>
        </p:txBody>
      </p:sp>
    </p:spTree>
    <p:extLst>
      <p:ext uri="{BB962C8B-B14F-4D97-AF65-F5344CB8AC3E}">
        <p14:creationId xmlns:p14="http://schemas.microsoft.com/office/powerpoint/2010/main" val="185800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I show you again our learning journey, you can see, hand washing is taught across all ages, starting with early years, right up to KS4. The lessons progressively build upon the information they have already learnt as they come up through school. </a:t>
            </a:r>
          </a:p>
          <a:p>
            <a:endParaRPr lang="en-GB" dirty="0"/>
          </a:p>
          <a:p>
            <a:r>
              <a:rPr lang="en-GB" dirty="0"/>
              <a:t>What I’m going to do next is take you along the learning journey and provide a bit of an overview of each of these lessons so you can get a flavour of what we offer. </a:t>
            </a:r>
          </a:p>
          <a:p>
            <a:endParaRPr lang="en-GB" dirty="0"/>
          </a:p>
        </p:txBody>
      </p:sp>
      <p:sp>
        <p:nvSpPr>
          <p:cNvPr id="4" name="Slide Number Placeholder 3"/>
          <p:cNvSpPr>
            <a:spLocks noGrp="1"/>
          </p:cNvSpPr>
          <p:nvPr>
            <p:ph type="sldNum" sz="quarter" idx="5"/>
          </p:nvPr>
        </p:nvSpPr>
        <p:spPr/>
        <p:txBody>
          <a:bodyPr/>
          <a:lstStyle/>
          <a:p>
            <a:fld id="{00CED508-EC41-4A8D-9B63-758036E898C9}" type="slidenum">
              <a:rPr lang="en-GB" smtClean="0"/>
              <a:t>12</a:t>
            </a:fld>
            <a:endParaRPr lang="en-GB" dirty="0"/>
          </a:p>
        </p:txBody>
      </p:sp>
    </p:spTree>
    <p:extLst>
      <p:ext uri="{BB962C8B-B14F-4D97-AF65-F5344CB8AC3E}">
        <p14:creationId xmlns:p14="http://schemas.microsoft.com/office/powerpoint/2010/main" val="2364244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4313" indent="-214313">
              <a:buFont typeface="Arial" panose="020B0604020202020204" pitchFamily="34" charset="0"/>
              <a:buChar char="•"/>
            </a:pPr>
            <a:r>
              <a:rPr lang="en-GB" sz="1200" dirty="0">
                <a:latin typeface="Arial" panose="020B0604020202020204" pitchFamily="34" charset="0"/>
                <a:cs typeface="Arial" panose="020B0604020202020204" pitchFamily="34" charset="0"/>
              </a:rPr>
              <a:t>What did they see?</a:t>
            </a:r>
          </a:p>
          <a:p>
            <a:pPr marL="214313" indent="-214313">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GB" sz="1200" dirty="0">
                <a:latin typeface="Arial" panose="020B0604020202020204" pitchFamily="34" charset="0"/>
                <a:cs typeface="Arial" panose="020B0604020202020204" pitchFamily="34" charset="0"/>
              </a:rPr>
              <a:t>How long did it take for the ‘microbes’ to disappear?</a:t>
            </a:r>
          </a:p>
          <a:p>
            <a:pPr marL="214313" indent="-214313">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GB" sz="1200" dirty="0">
                <a:latin typeface="Arial" panose="020B0604020202020204" pitchFamily="34" charset="0"/>
                <a:cs typeface="Arial" panose="020B0604020202020204" pitchFamily="34" charset="0"/>
              </a:rPr>
              <a:t>Why do they think it’s important to wash our hands?</a:t>
            </a:r>
          </a:p>
          <a:p>
            <a:pPr marL="214313" indent="-214313">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GB" sz="1200" dirty="0">
                <a:latin typeface="Arial" panose="020B0604020202020204" pitchFamily="34" charset="0"/>
                <a:cs typeface="Arial" panose="020B0604020202020204" pitchFamily="34" charset="0"/>
              </a:rPr>
              <a:t>What would happen if we didn’t use soap?</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13</a:t>
            </a:fld>
            <a:endParaRPr lang="en-US"/>
          </a:p>
        </p:txBody>
      </p:sp>
    </p:spTree>
    <p:extLst>
      <p:ext uri="{BB962C8B-B14F-4D97-AF65-F5344CB8AC3E}">
        <p14:creationId xmlns:p14="http://schemas.microsoft.com/office/powerpoint/2010/main" val="2688157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Consider whether current (COVID-19) restrictions allow for hand shaking or contact. See “Demo Healthy Hands” in appendix C for instructions on how to demonstrate this activity</a:t>
            </a:r>
          </a:p>
          <a:p>
            <a:endParaRPr lang="en-GB" dirty="0"/>
          </a:p>
          <a:p>
            <a:pPr marL="214313" indent="-214313">
              <a:buClr>
                <a:srgbClr val="007C91"/>
              </a:buClr>
              <a:buFont typeface="Arial" panose="020B0604020202020204" pitchFamily="34" charset="0"/>
              <a:buChar char="•"/>
            </a:pPr>
            <a:r>
              <a:rPr lang="en-GB" sz="1200" dirty="0">
                <a:latin typeface="Arial" panose="020B0604020202020204" pitchFamily="34" charset="0"/>
                <a:cs typeface="Arial" panose="020B0604020202020204" pitchFamily="34" charset="0"/>
              </a:rPr>
              <a:t>Assign students to group. First student in each group covers their hands in UV gel. They then wash their hands according to their group. </a:t>
            </a:r>
          </a:p>
          <a:p>
            <a:pPr marL="214313" indent="-214313">
              <a:buClr>
                <a:srgbClr val="007C91"/>
              </a:buClr>
              <a:buFont typeface="Arial" panose="020B0604020202020204" pitchFamily="34" charset="0"/>
              <a:buChar char="•"/>
            </a:pPr>
            <a:r>
              <a:rPr lang="en-GB" sz="1200" dirty="0">
                <a:latin typeface="Arial" panose="020B0604020202020204" pitchFamily="34" charset="0"/>
                <a:cs typeface="Arial" panose="020B0604020202020204" pitchFamily="34" charset="0"/>
              </a:rPr>
              <a:t>Students in no hand washing will see lots of microbes, less so on each subsequent group.</a:t>
            </a:r>
          </a:p>
          <a:p>
            <a:pPr marL="214313" indent="-214313">
              <a:buClr>
                <a:srgbClr val="007C91"/>
              </a:buClr>
              <a:buFont typeface="Arial" panose="020B0604020202020204" pitchFamily="34" charset="0"/>
              <a:buChar char="•"/>
            </a:pPr>
            <a:r>
              <a:rPr lang="en-GB" sz="1200" dirty="0">
                <a:latin typeface="Arial" panose="020B0604020202020204" pitchFamily="34" charset="0"/>
                <a:cs typeface="Arial" panose="020B0604020202020204" pitchFamily="34" charset="0"/>
              </a:rPr>
              <a:t>This highlights how easily microbes spread through touch and emphasises the effectiveness of hand washing. </a:t>
            </a:r>
          </a:p>
          <a:p>
            <a:endParaRPr lang="en-GB" dirty="0"/>
          </a:p>
          <a:p>
            <a:r>
              <a:rPr lang="en-GB" dirty="0"/>
              <a:t>It is important to emphasise that the UV gel is used to represent microbes (neither can be seen in normal white light by the naked eye) which can then be seen under the UV light (representing a microscope) – sometimes it is misunderstood that the gel enables you to see the microbes which are currently on your hands – this is not the case. The activity allows you to demonstrate how the microbes (gel) can remain on your hands if not washed thoroughly, or how they can transfer through touch. </a:t>
            </a:r>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901325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Dirty section</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1 large round cream colonies with a white centre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2 small yellow colonies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3 very small cream colonies with irregular shape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4 small cream round oval colonies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5 small round white colonies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Clean section</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1 small round white colonies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Colony 2 small cream round oval colonies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2A9C88D-A938-492D-BCED-44B7053CDBBD}" type="slidenum">
              <a:rPr lang="en-GB" smtClean="0"/>
              <a:t>16</a:t>
            </a:fld>
            <a:endParaRPr lang="en-GB"/>
          </a:p>
        </p:txBody>
      </p:sp>
    </p:spTree>
    <p:extLst>
      <p:ext uri="{BB962C8B-B14F-4D97-AF65-F5344CB8AC3E}">
        <p14:creationId xmlns:p14="http://schemas.microsoft.com/office/powerpoint/2010/main" val="2065951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this is one of the demonstrations you chose to do, you may wish to display this on the screen during the demonstration</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18</a:t>
            </a:fld>
            <a:endParaRPr lang="en-US"/>
          </a:p>
        </p:txBody>
      </p:sp>
    </p:spTree>
    <p:extLst>
      <p:ext uri="{BB962C8B-B14F-4D97-AF65-F5344CB8AC3E}">
        <p14:creationId xmlns:p14="http://schemas.microsoft.com/office/powerpoint/2010/main" val="2380202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Prompt for discussion around: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Children becoming</a:t>
            </a:r>
            <a:r>
              <a:rPr lang="en-GB" baseline="0" dirty="0"/>
              <a:t> afraid of germs or that their hands are too dirty.  This can cause anxiety, over-cautious hygiene practices, and bullying.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aseline="0" dirty="0"/>
              <a:t>Need to ensure that we clearly relate the message that not all germs are harmful and that our immune systems are good at keeping us healthy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Hygiene anxiety may be heightened in young children who have been grown up during the COVID-19 pandemic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Bullying or harassment children might face because of perceived lack of hygiene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 Discuss how to provide messages in a way that doesn’t stigmatise and ensure that all children have equal access to soap/water for handwashing in school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Thoughts around the use of hand sanitisers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aseline="0" dirty="0"/>
              <a:t>Discuss how high alcohol hand sanitisers if used correctly can prevent some viral and bacterial infections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baseline="0" dirty="0"/>
              <a:t>Make sure not used when there is visible dirt on the hands and allowed to air dry</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aseline="0" dirty="0"/>
              <a:t>Also – to reinforce handwashing at home and other places – it should be promoted as strongly as the use of gels/sanitisers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a:p>
        </p:txBody>
      </p:sp>
    </p:spTree>
    <p:extLst>
      <p:ext uri="{BB962C8B-B14F-4D97-AF65-F5344CB8AC3E}">
        <p14:creationId xmlns:p14="http://schemas.microsoft.com/office/powerpoint/2010/main" val="3231892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303251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We learned earlier about bacteria, viruses and fungi: three different types of microbes that can cause infection. Someone who has contracted harmful disease-causing microbes is said to be infected. Diseases caused by such microbes are said to be infectious diseases.</a:t>
            </a:r>
          </a:p>
          <a:p>
            <a:endParaRPr lang="en-GB" dirty="0"/>
          </a:p>
          <a:p>
            <a:r>
              <a:rPr lang="en-GB" dirty="0"/>
              <a:t>•When harmful bacteria reproduce in our bodies, they can produce harmful substances called toxins which can make us feel ill, or in the worst-case scenarios, damage tissues and organs.</a:t>
            </a:r>
          </a:p>
          <a:p>
            <a:r>
              <a:rPr lang="en-GB" dirty="0"/>
              <a:t>•Viruses act like parasites. On entering our bodies, they require a host cell to survive. Once inside a cell, they multiply and burst free when fully grown, and in doing so destroy the host cell.</a:t>
            </a:r>
          </a:p>
          <a:p>
            <a:r>
              <a:rPr lang="en-GB" dirty="0"/>
              <a:t>•Fungi generally do not kill their host. Dermatophytes, a type of pathogenic fungi, prefer to grow or colonise under the skin. It is the secondary products they produce while feeding that cause swelling and itching, such as athlete’s foot.</a:t>
            </a:r>
          </a:p>
          <a:p>
            <a:endParaRPr lang="en-GB" dirty="0"/>
          </a:p>
          <a:p>
            <a:r>
              <a:rPr lang="en-GB" dirty="0"/>
              <a:t>Many harmful microbes can pass from one person to another by several different routes – air, touch, water, food, aerosols, animals, etc.</a:t>
            </a:r>
          </a:p>
          <a:p>
            <a:endParaRPr lang="en-GB" dirty="0"/>
          </a:p>
          <a:p>
            <a:r>
              <a:rPr lang="en-GB" dirty="0"/>
              <a:t>It is important to remember that not all microbes are harmful, and some microbes are only harmful when taken out of their normal environment. For instance, Escherichia coli (E. coli) is commonly found in our gut and is harmless, but if it is transmitted to the urinary tract it can cause urinary tract and kidney infections.</a:t>
            </a:r>
          </a:p>
          <a:p>
            <a:endParaRPr lang="en-GB" dirty="0"/>
          </a:p>
          <a:p>
            <a:r>
              <a:rPr lang="en-GB" dirty="0"/>
              <a:t>You can relate that there are videos</a:t>
            </a:r>
            <a:r>
              <a:rPr lang="en-GB" baseline="0" dirty="0"/>
              <a:t> and revision slides for older children that talk about the immune system and different types of immunity.</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424308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We learned earlier about bacteria, viruses and fungi: three different types of microbes that can cause infection. Someone who has contracted harmful disease-causing microbes is said to be infected. Diseases caused by such microbes are said to be infectious diseases.</a:t>
            </a:r>
          </a:p>
          <a:p>
            <a:r>
              <a:rPr lang="en-GB" dirty="0"/>
              <a:t>•When harmful bacteria reproduce in our bodies, they can produce harmful substances called toxins which can make us feel ill, or in the worst-case scenarios, damage tissues and organs.</a:t>
            </a:r>
          </a:p>
          <a:p>
            <a:r>
              <a:rPr lang="en-GB" dirty="0"/>
              <a:t>•Viruses act like parasites. On entering our bodies, they require a host cell to survive. Once inside a cell, they multiply and burst free when fully grown, and in doing so destroy the host cell.</a:t>
            </a:r>
          </a:p>
          <a:p>
            <a:r>
              <a:rPr lang="en-GB" dirty="0"/>
              <a:t>•Fungi generally do not kill their host. Dermatophytes, a type of pathogenic fungi, prefer to grow or colonise under the skin. It is the secondary products they produce while feeding that cause swelling and itching, such as athlete’s foot.</a:t>
            </a:r>
          </a:p>
          <a:p>
            <a:endParaRPr lang="en-GB" dirty="0"/>
          </a:p>
          <a:p>
            <a:r>
              <a:rPr lang="en-GB" dirty="0"/>
              <a:t>Many harmful microbes can pass from one person to another by several different routes – air, touch, water, food, aerosols, animals, etc.</a:t>
            </a:r>
          </a:p>
          <a:p>
            <a:endParaRPr lang="en-GB" dirty="0"/>
          </a:p>
          <a:p>
            <a:r>
              <a:rPr lang="en-GB" dirty="0"/>
              <a:t>It is important to remember that not all microbes are harmful, and some microbes are only harmful when taken out of their normal environment. For instance, Escherichia coli (E. coli) is commonly found in our gut and is harmless, but if it is transmitted to the urinary tract it can cause urinary tract and kidney infections.</a:t>
            </a:r>
          </a:p>
          <a:p>
            <a:endParaRPr lang="en-GB" dirty="0"/>
          </a:p>
          <a:p>
            <a:r>
              <a:rPr lang="en-GB" dirty="0"/>
              <a:t>You can relate that there are videos</a:t>
            </a:r>
            <a:r>
              <a:rPr lang="en-GB" baseline="0" dirty="0"/>
              <a:t> and revision slides for older children that talk about the immune system and different types of immunity.</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a:t>
            </a:fld>
            <a:endParaRPr lang="en-US"/>
          </a:p>
        </p:txBody>
      </p:sp>
    </p:spTree>
    <p:extLst>
      <p:ext uri="{BB962C8B-B14F-4D97-AF65-F5344CB8AC3E}">
        <p14:creationId xmlns:p14="http://schemas.microsoft.com/office/powerpoint/2010/main" val="114816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a:t>
            </a:r>
            <a:r>
              <a:rPr lang="en-GB" sz="1200" b="0" i="0" u="none" strike="noStrike" kern="1200" dirty="0">
                <a:solidFill>
                  <a:schemeClr val="tx1"/>
                </a:solidFill>
                <a:effectLst/>
                <a:latin typeface="+mn-lt"/>
                <a:ea typeface="+mn-ea"/>
                <a:cs typeface="+mn-cs"/>
                <a:hlinkClick r:id="rId3"/>
              </a:rPr>
              <a:t>International Scientific Forum on Home Hygiene</a:t>
            </a:r>
            <a:r>
              <a:rPr lang="en-GB" sz="1200" b="0" i="0" kern="1200" dirty="0">
                <a:solidFill>
                  <a:schemeClr val="tx1"/>
                </a:solidFill>
                <a:effectLst/>
                <a:latin typeface="+mn-lt"/>
                <a:ea typeface="+mn-ea"/>
                <a:cs typeface="+mn-cs"/>
              </a:rPr>
              <a:t> has developed an approach to hygiene in home and everyday life called Targeted Hygiene, which focuses on breaking the chain of infection, while ensuring we are still exposed to the microbes needed for a healthy microbiome.</a:t>
            </a:r>
          </a:p>
          <a:p>
            <a:r>
              <a:rPr lang="en-GB" sz="1200" b="0" i="0" kern="1200" dirty="0">
                <a:solidFill>
                  <a:schemeClr val="tx1"/>
                </a:solidFill>
                <a:effectLst/>
                <a:latin typeface="+mn-lt"/>
                <a:ea typeface="+mn-ea"/>
                <a:cs typeface="+mn-cs"/>
              </a:rPr>
              <a:t>Targeted hygiene focuses on where harmful microbes are found, namely: other people, contaminated food and water, and domestic animals. Measures like handwashing and surface cleaning must focus on the critical surfaces most likely to spread harmful microbes. The key “moments” for focusing hygiene practices include:</a:t>
            </a:r>
          </a:p>
          <a:p>
            <a:r>
              <a:rPr lang="en-GB" sz="1200" b="0" i="0" kern="1200" dirty="0">
                <a:solidFill>
                  <a:schemeClr val="tx1"/>
                </a:solidFill>
                <a:effectLst/>
                <a:latin typeface="+mn-lt"/>
                <a:ea typeface="+mn-ea"/>
                <a:cs typeface="+mn-cs"/>
              </a:rPr>
              <a:t>During food handling</a:t>
            </a:r>
          </a:p>
          <a:p>
            <a:r>
              <a:rPr lang="en-GB" sz="1200" b="0" i="0" kern="1200" dirty="0">
                <a:solidFill>
                  <a:schemeClr val="tx1"/>
                </a:solidFill>
                <a:effectLst/>
                <a:latin typeface="+mn-lt"/>
                <a:ea typeface="+mn-ea"/>
                <a:cs typeface="+mn-cs"/>
              </a:rPr>
              <a:t>Whilst eating with fingers</a:t>
            </a:r>
          </a:p>
          <a:p>
            <a:r>
              <a:rPr lang="en-GB" sz="1200" b="0" i="0" kern="1200" dirty="0">
                <a:solidFill>
                  <a:schemeClr val="tx1"/>
                </a:solidFill>
                <a:effectLst/>
                <a:latin typeface="+mn-lt"/>
                <a:ea typeface="+mn-ea"/>
                <a:cs typeface="+mn-cs"/>
              </a:rPr>
              <a:t>Whilst using the toilet</a:t>
            </a:r>
          </a:p>
          <a:p>
            <a:r>
              <a:rPr lang="en-GB" sz="1200" b="0" i="0" kern="1200" dirty="0">
                <a:solidFill>
                  <a:schemeClr val="tx1"/>
                </a:solidFill>
                <a:effectLst/>
                <a:latin typeface="+mn-lt"/>
                <a:ea typeface="+mn-ea"/>
                <a:cs typeface="+mn-cs"/>
              </a:rPr>
              <a:t>Coughing, sneezing and nose blowing</a:t>
            </a:r>
          </a:p>
          <a:p>
            <a:r>
              <a:rPr lang="en-GB" sz="1200" b="0" i="0" kern="1200" dirty="0">
                <a:solidFill>
                  <a:schemeClr val="tx1"/>
                </a:solidFill>
                <a:effectLst/>
                <a:latin typeface="+mn-lt"/>
                <a:ea typeface="+mn-ea"/>
                <a:cs typeface="+mn-cs"/>
              </a:rPr>
              <a:t>Touching surfaces frequently touched by other people</a:t>
            </a:r>
          </a:p>
          <a:p>
            <a:r>
              <a:rPr lang="en-GB" sz="1200" b="0" i="0" kern="1200" dirty="0">
                <a:solidFill>
                  <a:schemeClr val="tx1"/>
                </a:solidFill>
                <a:effectLst/>
                <a:latin typeface="+mn-lt"/>
                <a:ea typeface="+mn-ea"/>
                <a:cs typeface="+mn-cs"/>
              </a:rPr>
              <a:t>Handling and laundering ‘dirty’ clothing and household linens</a:t>
            </a:r>
          </a:p>
          <a:p>
            <a:r>
              <a:rPr lang="en-GB" sz="1200" b="0" i="0" kern="1200" dirty="0">
                <a:solidFill>
                  <a:schemeClr val="tx1"/>
                </a:solidFill>
                <a:effectLst/>
                <a:latin typeface="+mn-lt"/>
                <a:ea typeface="+mn-ea"/>
                <a:cs typeface="+mn-cs"/>
              </a:rPr>
              <a:t>Caring for domestic animals</a:t>
            </a:r>
          </a:p>
          <a:p>
            <a:r>
              <a:rPr lang="en-GB" sz="1200" b="0" i="0" kern="1200" dirty="0">
                <a:solidFill>
                  <a:schemeClr val="tx1"/>
                </a:solidFill>
                <a:effectLst/>
                <a:latin typeface="+mn-lt"/>
                <a:ea typeface="+mn-ea"/>
                <a:cs typeface="+mn-cs"/>
              </a:rPr>
              <a:t>Handling and disposing of refuse</a:t>
            </a:r>
          </a:p>
          <a:p>
            <a:r>
              <a:rPr lang="en-GB" sz="1200" b="0" i="0" kern="1200" dirty="0">
                <a:solidFill>
                  <a:schemeClr val="tx1"/>
                </a:solidFill>
                <a:effectLst/>
                <a:latin typeface="+mn-lt"/>
                <a:ea typeface="+mn-ea"/>
                <a:cs typeface="+mn-cs"/>
              </a:rPr>
              <a:t>Caring for an infected family member</a:t>
            </a:r>
          </a:p>
          <a:p>
            <a:endParaRPr lang="en-GB" dirty="0"/>
          </a:p>
          <a:p>
            <a:endParaRPr lang="en-GB" dirty="0"/>
          </a:p>
          <a:p>
            <a:r>
              <a:rPr lang="en-GB" dirty="0"/>
              <a:t>Using e-Bug in schools and communities supports targeted hygiene, which is practising hygiene the right way, at the right time, and acknowledges that not all microorganisms are harmful. </a:t>
            </a:r>
          </a:p>
          <a:p>
            <a:r>
              <a:rPr lang="en-GB" dirty="0"/>
              <a:t>It is important that we are exposed to diverse non-harmful microbes from people, animals and the natural environment, which can all promote a healthy microbiome and exposure to useful microbes</a:t>
            </a:r>
          </a:p>
          <a:p>
            <a:r>
              <a:rPr lang="en-GB" dirty="0"/>
              <a:t>A recent report was published by the RSPH supporting Targeted Hygiene, as the key way in which we can improve our hygiene practices in the home and daily life to support a healthy microbiome.</a:t>
            </a:r>
          </a:p>
          <a:p>
            <a:r>
              <a:rPr lang="en-GB" dirty="0"/>
              <a:t>We can do this by practising hygiene in the home and in everyday life, at the right place and at the right time to prevent the spread of infection, especially when we are eating with fingers, coughing or sneezing, or food handling.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247808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hlinkClick r:id="rId3"/>
              </a:rPr>
              <a:t>How to wash your hands | NHS – YouTube</a:t>
            </a:r>
            <a:endParaRPr lang="en-GB" dirty="0"/>
          </a:p>
          <a:p>
            <a:r>
              <a:rPr lang="en-GB" dirty="0"/>
              <a:t>Remind teachers they can access this poster on our website and can print to place in prominent areas around school</a:t>
            </a:r>
          </a:p>
        </p:txBody>
      </p:sp>
      <p:sp>
        <p:nvSpPr>
          <p:cNvPr id="4" name="Slide Number Placeholder 3"/>
          <p:cNvSpPr>
            <a:spLocks noGrp="1"/>
          </p:cNvSpPr>
          <p:nvPr>
            <p:ph type="sldNum" sz="quarter" idx="5"/>
          </p:nvPr>
        </p:nvSpPr>
        <p:spPr/>
        <p:txBody>
          <a:bodyPr/>
          <a:lstStyle/>
          <a:p>
            <a:fld id="{0C9349AD-43E2-A142-9B61-FBB06C64E86F}" type="slidenum">
              <a:rPr lang="en-US" smtClean="0"/>
              <a:t>7</a:t>
            </a:fld>
            <a:endParaRPr lang="en-US"/>
          </a:p>
        </p:txBody>
      </p:sp>
    </p:spTree>
    <p:extLst>
      <p:ext uri="{BB962C8B-B14F-4D97-AF65-F5344CB8AC3E}">
        <p14:creationId xmlns:p14="http://schemas.microsoft.com/office/powerpoint/2010/main" val="1289853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b="1" dirty="0"/>
              <a:t>Why is soap needed for effective handwashing?</a:t>
            </a:r>
          </a:p>
          <a:p>
            <a:r>
              <a:rPr lang="en-GB" dirty="0"/>
              <a:t>Our hands are naturally covered by useful bacteria – usually these are </a:t>
            </a:r>
            <a:r>
              <a:rPr lang="en-GB" i="1" dirty="0"/>
              <a:t>Staphylococcus</a:t>
            </a:r>
            <a:r>
              <a:rPr lang="en-GB" dirty="0"/>
              <a:t> (ball shaped bacteria arranged in clusters).</a:t>
            </a:r>
          </a:p>
          <a:p>
            <a:r>
              <a:rPr lang="en-GB" dirty="0"/>
              <a:t>Our hands naturally secrete oil which helps to keep our skin moist and stops it getting too dry, and keeps our skin microbiome healthy.</a:t>
            </a:r>
          </a:p>
          <a:p>
            <a:r>
              <a:rPr lang="en-GB" dirty="0"/>
              <a:t>This oil, however, is a perfect place for microbes to grow and multiply, and the oil helps microbes “stick” to our skin.</a:t>
            </a:r>
          </a:p>
          <a:p>
            <a:r>
              <a:rPr lang="en-GB" dirty="0"/>
              <a:t>Soap is required to break up the oils on the surface of the hands which traps microbes. Harmful microbes, other than </a:t>
            </a:r>
            <a:r>
              <a:rPr lang="en-GB" i="1" dirty="0"/>
              <a:t>Staphylococcus aureus</a:t>
            </a:r>
            <a:r>
              <a:rPr lang="en-GB" dirty="0"/>
              <a:t>, do not usually grow on our skin, but the oil helps them stick to our skin.</a:t>
            </a:r>
          </a:p>
          <a:p>
            <a:r>
              <a:rPr lang="en-GB" dirty="0"/>
              <a:t>Washing hands in water alone will only eliminate visible dirt and grime, however without soap, invisible microbes will remain.</a:t>
            </a:r>
          </a:p>
          <a:p>
            <a:r>
              <a:rPr lang="en-GB" dirty="0"/>
              <a:t>Note however, soap only has a limited killing action on microbes. This means that rinsing hands under running water is equally important to remove microbes from the hands.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8</a:t>
            </a:fld>
            <a:endParaRPr lang="en-US"/>
          </a:p>
        </p:txBody>
      </p:sp>
    </p:spTree>
    <p:extLst>
      <p:ext uri="{BB962C8B-B14F-4D97-AF65-F5344CB8AC3E}">
        <p14:creationId xmlns:p14="http://schemas.microsoft.com/office/powerpoint/2010/main" val="1171580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Consider latest Government guidance</a:t>
            </a:r>
          </a:p>
          <a:p>
            <a:r>
              <a:rPr lang="en-GB" sz="1200" kern="1200" dirty="0">
                <a:solidFill>
                  <a:schemeClr val="tx1"/>
                </a:solidFill>
                <a:effectLst/>
                <a:latin typeface="+mn-lt"/>
                <a:ea typeface="+mn-ea"/>
                <a:cs typeface="+mn-cs"/>
                <a:hlinkClick r:id="rId3"/>
              </a:rPr>
              <a:t>https://www.gov.uk/coronavirus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hlinkClick r:id="rId4"/>
              </a:rPr>
              <a:t>https://www.gov.uk/coronavirus/education-and-childcare</a:t>
            </a:r>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4019624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a:p>
        </p:txBody>
      </p:sp>
    </p:spTree>
    <p:extLst>
      <p:ext uri="{BB962C8B-B14F-4D97-AF65-F5344CB8AC3E}">
        <p14:creationId xmlns:p14="http://schemas.microsoft.com/office/powerpoint/2010/main" val="882598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330623121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156037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809246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670672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Hand Hygiene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957867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en-GB"/>
              <a:t>www.e-bug.eu - e-Bug Train the Trainer - Hand Hygiene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166119131"/>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0186656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564191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211027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178779559"/>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206355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464733237"/>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25194530"/>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5587040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Hand Hygiene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869686640"/>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Hand Hygiene - V1</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120279786"/>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270276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d3EPLfzNM_Q"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5C2BC-C0BC-49C6-88BA-BCE41F453913}"/>
              </a:ext>
            </a:extLst>
          </p:cNvPr>
          <p:cNvSpPr>
            <a:spLocks noGrp="1"/>
          </p:cNvSpPr>
          <p:nvPr>
            <p:ph type="ctrTitle"/>
          </p:nvPr>
        </p:nvSpPr>
        <p:spPr/>
        <p:txBody>
          <a:bodyPr/>
          <a:lstStyle/>
          <a:p>
            <a:r>
              <a:rPr lang="en-GB" dirty="0">
                <a:latin typeface="Raleway" pitchFamily="2" charset="0"/>
              </a:rPr>
              <a:t>Hand Hygiene</a:t>
            </a:r>
          </a:p>
        </p:txBody>
      </p:sp>
    </p:spTree>
    <p:extLst>
      <p:ext uri="{BB962C8B-B14F-4D97-AF65-F5344CB8AC3E}">
        <p14:creationId xmlns:p14="http://schemas.microsoft.com/office/powerpoint/2010/main" val="1059663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F71E-C859-4EF2-B086-7F722C79676A}"/>
              </a:ext>
            </a:extLst>
          </p:cNvPr>
          <p:cNvSpPr>
            <a:spLocks noGrp="1"/>
          </p:cNvSpPr>
          <p:nvPr>
            <p:ph type="title"/>
          </p:nvPr>
        </p:nvSpPr>
        <p:spPr/>
        <p:txBody>
          <a:bodyPr/>
          <a:lstStyle/>
          <a:p>
            <a:r>
              <a:rPr lang="en-GB" dirty="0">
                <a:latin typeface="Raleway" pitchFamily="2" charset="0"/>
              </a:rPr>
              <a:t>Lesson Plans</a:t>
            </a:r>
          </a:p>
        </p:txBody>
      </p:sp>
      <p:sp>
        <p:nvSpPr>
          <p:cNvPr id="3" name="Text Placeholder 2">
            <a:extLst>
              <a:ext uri="{FF2B5EF4-FFF2-40B4-BE49-F238E27FC236}">
                <a16:creationId xmlns:a16="http://schemas.microsoft.com/office/drawing/2014/main" id="{8D2475F3-9612-401D-BB9E-67FEFD34517F}"/>
              </a:ext>
            </a:extLst>
          </p:cNvPr>
          <p:cNvSpPr>
            <a:spLocks noGrp="1"/>
          </p:cNvSpPr>
          <p:nvPr>
            <p:ph type="body" idx="1"/>
          </p:nvPr>
        </p:nvSpPr>
        <p:spPr/>
        <p:txBody>
          <a:bodyPr/>
          <a:lstStyle/>
          <a:p>
            <a:endParaRPr lang="en-GB" dirty="0"/>
          </a:p>
        </p:txBody>
      </p:sp>
      <p:sp>
        <p:nvSpPr>
          <p:cNvPr id="4" name="Footer Placeholder 3">
            <a:extLst>
              <a:ext uri="{FF2B5EF4-FFF2-40B4-BE49-F238E27FC236}">
                <a16:creationId xmlns:a16="http://schemas.microsoft.com/office/drawing/2014/main" id="{1FC558CE-238F-4290-99C7-22E3C7BEAAE3}"/>
              </a:ext>
            </a:extLst>
          </p:cNvPr>
          <p:cNvSpPr>
            <a:spLocks noGrp="1"/>
          </p:cNvSpPr>
          <p:nvPr>
            <p:ph type="ftr" sz="quarter" idx="11"/>
          </p:nvPr>
        </p:nvSpPr>
        <p:spPr/>
        <p:txBody>
          <a:bodyPr/>
          <a:lstStyle/>
          <a:p>
            <a:r>
              <a:rPr lang="en-GB" dirty="0"/>
              <a:t>e-Bug.</a:t>
            </a:r>
            <a:r>
              <a:rPr lang="en-GB" dirty="0">
                <a:latin typeface="Raleway" pitchFamily="2" charset="0"/>
              </a:rPr>
              <a:t>eu</a:t>
            </a:r>
          </a:p>
        </p:txBody>
      </p:sp>
    </p:spTree>
    <p:extLst>
      <p:ext uri="{BB962C8B-B14F-4D97-AF65-F5344CB8AC3E}">
        <p14:creationId xmlns:p14="http://schemas.microsoft.com/office/powerpoint/2010/main" val="132079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p:txBody>
          <a:bodyPr/>
          <a:lstStyle/>
          <a:p>
            <a:r>
              <a:rPr lang="en-GB" dirty="0"/>
              <a:t>Learning Outcomes for Students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graphicFrame>
        <p:nvGraphicFramePr>
          <p:cNvPr id="8" name="Diagram 7">
            <a:extLst>
              <a:ext uri="{FF2B5EF4-FFF2-40B4-BE49-F238E27FC236}">
                <a16:creationId xmlns:a16="http://schemas.microsoft.com/office/drawing/2014/main" id="{C18516B0-0E77-40B8-A682-AE8A603082D7}"/>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996979903"/>
              </p:ext>
            </p:extLst>
          </p:nvPr>
        </p:nvGraphicFramePr>
        <p:xfrm>
          <a:off x="228600" y="1343024"/>
          <a:ext cx="8686800" cy="48704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7998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50000">
              <a:srgbClr val="91454D"/>
            </a:gs>
            <a:gs pos="100000">
              <a:schemeClr val="tx1"/>
            </a:gs>
          </a:gsLst>
          <a:lin ang="0" scaled="1"/>
        </a:gradFill>
        <a:effectLst/>
      </p:bgPr>
    </p:bg>
    <p:spTree>
      <p:nvGrpSpPr>
        <p:cNvPr id="1" name=""/>
        <p:cNvGrpSpPr/>
        <p:nvPr/>
      </p:nvGrpSpPr>
      <p:grpSpPr>
        <a:xfrm>
          <a:off x="0" y="0"/>
          <a:ext cx="0" cy="0"/>
          <a:chOff x="0" y="0"/>
          <a:chExt cx="0" cy="0"/>
        </a:xfrm>
      </p:grpSpPr>
      <p:sp>
        <p:nvSpPr>
          <p:cNvPr id="6" name="Arrow: Bent 5">
            <a:extLst>
              <a:ext uri="{FF2B5EF4-FFF2-40B4-BE49-F238E27FC236}">
                <a16:creationId xmlns:a16="http://schemas.microsoft.com/office/drawing/2014/main" id="{0AA62CA5-A5A1-46AD-8FD1-31E471FA63B2}"/>
              </a:ext>
              <a:ext uri="{C183D7F6-B498-43B3-948B-1728B52AA6E4}">
                <adec:decorative xmlns:adec="http://schemas.microsoft.com/office/drawing/2017/decorative" val="1"/>
              </a:ext>
            </a:extLst>
          </p:cNvPr>
          <p:cNvSpPr/>
          <p:nvPr/>
        </p:nvSpPr>
        <p:spPr>
          <a:xfrm rot="10800000">
            <a:off x="378808" y="1094874"/>
            <a:ext cx="3833152" cy="4998422"/>
          </a:xfrm>
          <a:prstGeom prst="bentArrow">
            <a:avLst>
              <a:gd name="adj1" fmla="val 13874"/>
              <a:gd name="adj2" fmla="val 7454"/>
              <a:gd name="adj3" fmla="val 14673"/>
              <a:gd name="adj4" fmla="val 603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Oval 16">
            <a:extLst>
              <a:ext uri="{FF2B5EF4-FFF2-40B4-BE49-F238E27FC236}">
                <a16:creationId xmlns:a16="http://schemas.microsoft.com/office/drawing/2014/main" id="{0DE3CFFC-B4F0-4929-8546-402E0AB5583A}"/>
              </a:ext>
              <a:ext uri="{C183D7F6-B498-43B3-948B-1728B52AA6E4}">
                <adec:decorative xmlns:adec="http://schemas.microsoft.com/office/drawing/2017/decorative" val="1"/>
              </a:ext>
            </a:extLst>
          </p:cNvPr>
          <p:cNvSpPr/>
          <p:nvPr/>
        </p:nvSpPr>
        <p:spPr>
          <a:xfrm>
            <a:off x="3423532" y="391684"/>
            <a:ext cx="986798" cy="960596"/>
          </a:xfrm>
          <a:prstGeom prst="ellipse">
            <a:avLst/>
          </a:prstGeom>
          <a:solidFill>
            <a:schemeClr val="accent4"/>
          </a:solidFill>
          <a:ln>
            <a:solidFill>
              <a:schemeClr val="accent4"/>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Down 8">
            <a:extLst>
              <a:ext uri="{FF2B5EF4-FFF2-40B4-BE49-F238E27FC236}">
                <a16:creationId xmlns:a16="http://schemas.microsoft.com/office/drawing/2014/main" id="{82966551-58B5-41F7-BD41-4D16BF1645E4}"/>
              </a:ext>
              <a:ext uri="{C183D7F6-B498-43B3-948B-1728B52AA6E4}">
                <adec:decorative xmlns:adec="http://schemas.microsoft.com/office/drawing/2017/decorative" val="1"/>
              </a:ext>
            </a:extLst>
          </p:cNvPr>
          <p:cNvSpPr/>
          <p:nvPr/>
        </p:nvSpPr>
        <p:spPr>
          <a:xfrm>
            <a:off x="174591" y="1700541"/>
            <a:ext cx="993591" cy="4406815"/>
          </a:xfrm>
          <a:prstGeom prst="downArrow">
            <a:avLst>
              <a:gd name="adj1" fmla="val 50000"/>
              <a:gd name="adj2" fmla="val 3607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3C547466-AD37-4FDF-8EB1-8F700A998FC2}"/>
              </a:ext>
              <a:ext uri="{C183D7F6-B498-43B3-948B-1728B52AA6E4}">
                <adec:decorative xmlns:adec="http://schemas.microsoft.com/office/drawing/2017/decorative" val="1"/>
              </a:ext>
            </a:extLst>
          </p:cNvPr>
          <p:cNvSpPr/>
          <p:nvPr/>
        </p:nvSpPr>
        <p:spPr>
          <a:xfrm>
            <a:off x="179512" y="5355110"/>
            <a:ext cx="986798" cy="960596"/>
          </a:xfrm>
          <a:prstGeom prst="ellipse">
            <a:avLst/>
          </a:prstGeom>
          <a:solidFill>
            <a:schemeClr val="accent3"/>
          </a:solidFill>
          <a:ln>
            <a:solidFill>
              <a:schemeClr val="accent3"/>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Bent 27">
            <a:extLst>
              <a:ext uri="{FF2B5EF4-FFF2-40B4-BE49-F238E27FC236}">
                <a16:creationId xmlns:a16="http://schemas.microsoft.com/office/drawing/2014/main" id="{6DB67B2B-3E9A-4DFF-8F7C-9B7EB886AE87}"/>
              </a:ext>
              <a:ext uri="{C183D7F6-B498-43B3-948B-1728B52AA6E4}">
                <adec:decorative xmlns:adec="http://schemas.microsoft.com/office/drawing/2017/decorative" val="1"/>
              </a:ext>
            </a:extLst>
          </p:cNvPr>
          <p:cNvSpPr/>
          <p:nvPr/>
        </p:nvSpPr>
        <p:spPr>
          <a:xfrm flipH="1">
            <a:off x="3491880" y="620688"/>
            <a:ext cx="2042324" cy="4998422"/>
          </a:xfrm>
          <a:prstGeom prst="bentArrow">
            <a:avLst>
              <a:gd name="adj1" fmla="val 24562"/>
              <a:gd name="adj2" fmla="val 12281"/>
              <a:gd name="adj3" fmla="val 29197"/>
              <a:gd name="adj4" fmla="val 17392"/>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9" name="Arrow: Down 28">
            <a:extLst>
              <a:ext uri="{FF2B5EF4-FFF2-40B4-BE49-F238E27FC236}">
                <a16:creationId xmlns:a16="http://schemas.microsoft.com/office/drawing/2014/main" id="{52552529-B438-493E-B19B-87BD8C6AEAE1}"/>
              </a:ext>
              <a:ext uri="{C183D7F6-B498-43B3-948B-1728B52AA6E4}">
                <adec:decorative xmlns:adec="http://schemas.microsoft.com/office/drawing/2017/decorative" val="1"/>
              </a:ext>
            </a:extLst>
          </p:cNvPr>
          <p:cNvSpPr/>
          <p:nvPr/>
        </p:nvSpPr>
        <p:spPr>
          <a:xfrm rot="5400000">
            <a:off x="6401328" y="4138705"/>
            <a:ext cx="923737" cy="3430266"/>
          </a:xfrm>
          <a:prstGeom prst="downArrow">
            <a:avLst>
              <a:gd name="adj1" fmla="val 52605"/>
              <a:gd name="adj2" fmla="val 2334"/>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9F39545A-59D1-477D-8293-7D1017929E76}"/>
              </a:ext>
              <a:ext uri="{C183D7F6-B498-43B3-948B-1728B52AA6E4}">
                <adec:decorative xmlns:adec="http://schemas.microsoft.com/office/drawing/2017/decorative" val="1"/>
              </a:ext>
            </a:extLst>
          </p:cNvPr>
          <p:cNvSpPr/>
          <p:nvPr/>
        </p:nvSpPr>
        <p:spPr>
          <a:xfrm>
            <a:off x="4784450" y="5391967"/>
            <a:ext cx="986798" cy="960596"/>
          </a:xfrm>
          <a:prstGeom prst="ellipse">
            <a:avLst/>
          </a:prstGeom>
          <a:solidFill>
            <a:schemeClr val="accent5"/>
          </a:solidFill>
          <a:ln>
            <a:solidFill>
              <a:schemeClr val="accent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D07B27D-7EDD-4137-AB08-B9AB4E578D0B}"/>
              </a:ext>
              <a:ext uri="{C183D7F6-B498-43B3-948B-1728B52AA6E4}">
                <adec:decorative xmlns:adec="http://schemas.microsoft.com/office/drawing/2017/decorative" val="1"/>
              </a:ext>
            </a:extLst>
          </p:cNvPr>
          <p:cNvSpPr/>
          <p:nvPr/>
        </p:nvSpPr>
        <p:spPr>
          <a:xfrm>
            <a:off x="8049698" y="5391967"/>
            <a:ext cx="986798" cy="960596"/>
          </a:xfrm>
          <a:prstGeom prst="ellipse">
            <a:avLst/>
          </a:prstGeom>
          <a:solidFill>
            <a:schemeClr val="accent6"/>
          </a:solidFill>
          <a:ln>
            <a:solidFill>
              <a:schemeClr val="accent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Down 30">
            <a:extLst>
              <a:ext uri="{FF2B5EF4-FFF2-40B4-BE49-F238E27FC236}">
                <a16:creationId xmlns:a16="http://schemas.microsoft.com/office/drawing/2014/main" id="{C369B9EE-5DC3-434F-A555-D8F7CF166E5F}"/>
              </a:ext>
              <a:ext uri="{C183D7F6-B498-43B3-948B-1728B52AA6E4}">
                <adec:decorative xmlns:adec="http://schemas.microsoft.com/office/drawing/2017/decorative" val="1"/>
              </a:ext>
            </a:extLst>
          </p:cNvPr>
          <p:cNvSpPr/>
          <p:nvPr/>
        </p:nvSpPr>
        <p:spPr>
          <a:xfrm>
            <a:off x="8069413" y="2115362"/>
            <a:ext cx="923737" cy="3689902"/>
          </a:xfrm>
          <a:prstGeom prst="downArrow">
            <a:avLst>
              <a:gd name="adj1" fmla="val 57815"/>
              <a:gd name="adj2" fmla="val 233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2A438081-E4FA-409C-94C9-82EC86F6181B}"/>
              </a:ext>
              <a:ext uri="{C183D7F6-B498-43B3-948B-1728B52AA6E4}">
                <adec:decorative xmlns:adec="http://schemas.microsoft.com/office/drawing/2017/decorative" val="1"/>
              </a:ext>
            </a:extLst>
          </p:cNvPr>
          <p:cNvSpPr/>
          <p:nvPr/>
        </p:nvSpPr>
        <p:spPr>
          <a:xfrm>
            <a:off x="174590" y="1532300"/>
            <a:ext cx="986798" cy="960596"/>
          </a:xfrm>
          <a:prstGeom prst="ellipse">
            <a:avLst/>
          </a:prstGeom>
          <a:solidFill>
            <a:schemeClr val="accent2"/>
          </a:solidFill>
          <a:ln>
            <a:solidFill>
              <a:schemeClr val="accent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14B22FAF-B9D5-4382-B615-FED0B9636BEB}"/>
              </a:ext>
              <a:ext uri="{C183D7F6-B498-43B3-948B-1728B52AA6E4}">
                <adec:decorative xmlns:adec="http://schemas.microsoft.com/office/drawing/2017/decorative" val="1"/>
              </a:ext>
            </a:extLst>
          </p:cNvPr>
          <p:cNvCxnSpPr>
            <a:cxnSpLocks/>
          </p:cNvCxnSpPr>
          <p:nvPr/>
        </p:nvCxnSpPr>
        <p:spPr>
          <a:xfrm>
            <a:off x="683568" y="2636912"/>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60E41D-3C87-44D8-A98A-3767402F22CF}"/>
              </a:ext>
              <a:ext uri="{C183D7F6-B498-43B3-948B-1728B52AA6E4}">
                <adec:decorative xmlns:adec="http://schemas.microsoft.com/office/drawing/2017/decorative" val="1"/>
              </a:ext>
            </a:extLst>
          </p:cNvPr>
          <p:cNvCxnSpPr>
            <a:cxnSpLocks/>
          </p:cNvCxnSpPr>
          <p:nvPr/>
        </p:nvCxnSpPr>
        <p:spPr>
          <a:xfrm>
            <a:off x="683568" y="307616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A40FCCA-A742-48C4-BE98-D650B8FD1E49}"/>
              </a:ext>
              <a:ext uri="{C183D7F6-B498-43B3-948B-1728B52AA6E4}">
                <adec:decorative xmlns:adec="http://schemas.microsoft.com/office/drawing/2017/decorative" val="1"/>
              </a:ext>
            </a:extLst>
          </p:cNvPr>
          <p:cNvCxnSpPr>
            <a:cxnSpLocks/>
          </p:cNvCxnSpPr>
          <p:nvPr/>
        </p:nvCxnSpPr>
        <p:spPr>
          <a:xfrm>
            <a:off x="683568" y="3515420"/>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D647184-A17C-4192-8A42-83B9A702FFED}"/>
              </a:ext>
              <a:ext uri="{C183D7F6-B498-43B3-948B-1728B52AA6E4}">
                <adec:decorative xmlns:adec="http://schemas.microsoft.com/office/drawing/2017/decorative" val="1"/>
              </a:ext>
            </a:extLst>
          </p:cNvPr>
          <p:cNvCxnSpPr>
            <a:cxnSpLocks/>
          </p:cNvCxnSpPr>
          <p:nvPr/>
        </p:nvCxnSpPr>
        <p:spPr>
          <a:xfrm>
            <a:off x="683568" y="395467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552EC27-6A3E-4993-B100-340391D5F43A}"/>
              </a:ext>
              <a:ext uri="{C183D7F6-B498-43B3-948B-1728B52AA6E4}">
                <adec:decorative xmlns:adec="http://schemas.microsoft.com/office/drawing/2017/decorative" val="1"/>
              </a:ext>
            </a:extLst>
          </p:cNvPr>
          <p:cNvCxnSpPr>
            <a:cxnSpLocks/>
          </p:cNvCxnSpPr>
          <p:nvPr/>
        </p:nvCxnSpPr>
        <p:spPr>
          <a:xfrm>
            <a:off x="683568" y="4393928"/>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4470EDA-F9DE-418C-9AA5-3E424A953FBC}"/>
              </a:ext>
              <a:ext uri="{C183D7F6-B498-43B3-948B-1728B52AA6E4}">
                <adec:decorative xmlns:adec="http://schemas.microsoft.com/office/drawing/2017/decorative" val="1"/>
              </a:ext>
            </a:extLst>
          </p:cNvPr>
          <p:cNvCxnSpPr>
            <a:cxnSpLocks/>
          </p:cNvCxnSpPr>
          <p:nvPr/>
        </p:nvCxnSpPr>
        <p:spPr>
          <a:xfrm>
            <a:off x="683568" y="483318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04CD86-3730-4233-BB7A-06CF3C03EE2B}"/>
              </a:ext>
              <a:ext uri="{C183D7F6-B498-43B3-948B-1728B52AA6E4}">
                <adec:decorative xmlns:adec="http://schemas.microsoft.com/office/drawing/2017/decorative" val="1"/>
              </a:ext>
            </a:extLst>
          </p:cNvPr>
          <p:cNvCxnSpPr>
            <a:cxnSpLocks/>
          </p:cNvCxnSpPr>
          <p:nvPr/>
        </p:nvCxnSpPr>
        <p:spPr>
          <a:xfrm>
            <a:off x="3923928" y="341461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5C599FC-8D41-4082-8333-36C850C43A2D}"/>
              </a:ext>
              <a:ext uri="{C183D7F6-B498-43B3-948B-1728B52AA6E4}">
                <adec:decorative xmlns:adec="http://schemas.microsoft.com/office/drawing/2017/decorative" val="1"/>
              </a:ext>
            </a:extLst>
          </p:cNvPr>
          <p:cNvCxnSpPr>
            <a:cxnSpLocks/>
          </p:cNvCxnSpPr>
          <p:nvPr/>
        </p:nvCxnSpPr>
        <p:spPr>
          <a:xfrm>
            <a:off x="3923928" y="385926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76BC7F9-DD2D-4754-9632-FE3AD2B7A5C9}"/>
              </a:ext>
              <a:ext uri="{C183D7F6-B498-43B3-948B-1728B52AA6E4}">
                <adec:decorative xmlns:adec="http://schemas.microsoft.com/office/drawing/2017/decorative" val="1"/>
              </a:ext>
            </a:extLst>
          </p:cNvPr>
          <p:cNvCxnSpPr>
            <a:cxnSpLocks/>
          </p:cNvCxnSpPr>
          <p:nvPr/>
        </p:nvCxnSpPr>
        <p:spPr>
          <a:xfrm>
            <a:off x="3923928" y="4303918"/>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20587F-7256-412B-B4F2-38BF1356B91B}"/>
              </a:ext>
              <a:ext uri="{C183D7F6-B498-43B3-948B-1728B52AA6E4}">
                <adec:decorative xmlns:adec="http://schemas.microsoft.com/office/drawing/2017/decorative" val="1"/>
              </a:ext>
            </a:extLst>
          </p:cNvPr>
          <p:cNvCxnSpPr>
            <a:cxnSpLocks/>
          </p:cNvCxnSpPr>
          <p:nvPr/>
        </p:nvCxnSpPr>
        <p:spPr>
          <a:xfrm>
            <a:off x="3923928" y="4748570"/>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D06D50D-F7AF-4CE9-A1C8-314B455FABC0}"/>
              </a:ext>
              <a:ext uri="{C183D7F6-B498-43B3-948B-1728B52AA6E4}">
                <adec:decorative xmlns:adec="http://schemas.microsoft.com/office/drawing/2017/decorative" val="1"/>
              </a:ext>
            </a:extLst>
          </p:cNvPr>
          <p:cNvCxnSpPr>
            <a:cxnSpLocks/>
          </p:cNvCxnSpPr>
          <p:nvPr/>
        </p:nvCxnSpPr>
        <p:spPr>
          <a:xfrm>
            <a:off x="3923928" y="519322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6768AFC-D4EF-4189-8E45-3DDB2C4E68A6}"/>
              </a:ext>
              <a:ext uri="{C183D7F6-B498-43B3-948B-1728B52AA6E4}">
                <adec:decorative xmlns:adec="http://schemas.microsoft.com/office/drawing/2017/decorative" val="1"/>
              </a:ext>
            </a:extLst>
          </p:cNvPr>
          <p:cNvCxnSpPr>
            <a:cxnSpLocks/>
          </p:cNvCxnSpPr>
          <p:nvPr/>
        </p:nvCxnSpPr>
        <p:spPr>
          <a:xfrm>
            <a:off x="3923928" y="163600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5A6B454-F9DF-4D11-A953-7E7127C88882}"/>
              </a:ext>
              <a:ext uri="{C183D7F6-B498-43B3-948B-1728B52AA6E4}">
                <adec:decorative xmlns:adec="http://schemas.microsoft.com/office/drawing/2017/decorative" val="1"/>
              </a:ext>
            </a:extLst>
          </p:cNvPr>
          <p:cNvCxnSpPr>
            <a:cxnSpLocks/>
          </p:cNvCxnSpPr>
          <p:nvPr/>
        </p:nvCxnSpPr>
        <p:spPr>
          <a:xfrm>
            <a:off x="3923928" y="2080658"/>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9052C18-623E-47FC-9BFB-2ED73D965EE9}"/>
              </a:ext>
              <a:ext uri="{C183D7F6-B498-43B3-948B-1728B52AA6E4}">
                <adec:decorative xmlns:adec="http://schemas.microsoft.com/office/drawing/2017/decorative" val="1"/>
              </a:ext>
            </a:extLst>
          </p:cNvPr>
          <p:cNvCxnSpPr>
            <a:cxnSpLocks/>
          </p:cNvCxnSpPr>
          <p:nvPr/>
        </p:nvCxnSpPr>
        <p:spPr>
          <a:xfrm>
            <a:off x="3923928" y="2525310"/>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1FF5A72-7ACF-4DCF-8A78-748F1AF6C840}"/>
              </a:ext>
              <a:ext uri="{C183D7F6-B498-43B3-948B-1728B52AA6E4}">
                <adec:decorative xmlns:adec="http://schemas.microsoft.com/office/drawing/2017/decorative" val="1"/>
              </a:ext>
            </a:extLst>
          </p:cNvPr>
          <p:cNvCxnSpPr>
            <a:cxnSpLocks/>
          </p:cNvCxnSpPr>
          <p:nvPr/>
        </p:nvCxnSpPr>
        <p:spPr>
          <a:xfrm>
            <a:off x="3923928" y="2969962"/>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22F8BF0-6C09-40FF-BBE6-94F8F625B76F}"/>
              </a:ext>
              <a:ext uri="{C183D7F6-B498-43B3-948B-1728B52AA6E4}">
                <adec:decorative xmlns:adec="http://schemas.microsoft.com/office/drawing/2017/decorative" val="1"/>
              </a:ext>
            </a:extLst>
          </p:cNvPr>
          <p:cNvCxnSpPr>
            <a:cxnSpLocks/>
          </p:cNvCxnSpPr>
          <p:nvPr/>
        </p:nvCxnSpPr>
        <p:spPr>
          <a:xfrm>
            <a:off x="3347864" y="5805264"/>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64240A3-D8A0-4BC9-BAF1-EA34BCB4B5C1}"/>
              </a:ext>
              <a:ext uri="{C183D7F6-B498-43B3-948B-1728B52AA6E4}">
                <adec:decorative xmlns:adec="http://schemas.microsoft.com/office/drawing/2017/decorative" val="1"/>
              </a:ext>
            </a:extLst>
          </p:cNvPr>
          <p:cNvCxnSpPr>
            <a:cxnSpLocks/>
          </p:cNvCxnSpPr>
          <p:nvPr/>
        </p:nvCxnSpPr>
        <p:spPr>
          <a:xfrm>
            <a:off x="2843808" y="5805264"/>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9E7ED9-A34C-4D6A-8B55-E80A03D74AB8}"/>
              </a:ext>
              <a:ext uri="{C183D7F6-B498-43B3-948B-1728B52AA6E4}">
                <adec:decorative xmlns:adec="http://schemas.microsoft.com/office/drawing/2017/decorative" val="1"/>
              </a:ext>
            </a:extLst>
          </p:cNvPr>
          <p:cNvCxnSpPr>
            <a:cxnSpLocks/>
          </p:cNvCxnSpPr>
          <p:nvPr/>
        </p:nvCxnSpPr>
        <p:spPr>
          <a:xfrm>
            <a:off x="2303776" y="5805264"/>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B5125A1-6F01-40FB-BE6E-42026C046670}"/>
              </a:ext>
              <a:ext uri="{C183D7F6-B498-43B3-948B-1728B52AA6E4}">
                <adec:decorative xmlns:adec="http://schemas.microsoft.com/office/drawing/2017/decorative" val="1"/>
              </a:ext>
            </a:extLst>
          </p:cNvPr>
          <p:cNvCxnSpPr>
            <a:cxnSpLocks/>
          </p:cNvCxnSpPr>
          <p:nvPr/>
        </p:nvCxnSpPr>
        <p:spPr>
          <a:xfrm>
            <a:off x="1727712" y="5805264"/>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6DFD6EFB-C19D-427F-9705-C677BD927E6D}"/>
              </a:ext>
              <a:ext uri="{C183D7F6-B498-43B3-948B-1728B52AA6E4}">
                <adec:decorative xmlns:adec="http://schemas.microsoft.com/office/drawing/2017/decorative" val="1"/>
              </a:ext>
            </a:extLst>
          </p:cNvPr>
          <p:cNvCxnSpPr>
            <a:cxnSpLocks/>
          </p:cNvCxnSpPr>
          <p:nvPr/>
        </p:nvCxnSpPr>
        <p:spPr>
          <a:xfrm>
            <a:off x="1151648" y="5805264"/>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5250740-D7CC-4384-85D3-CCA60D4A1B89}"/>
              </a:ext>
              <a:ext uri="{C183D7F6-B498-43B3-948B-1728B52AA6E4}">
                <adec:decorative xmlns:adec="http://schemas.microsoft.com/office/drawing/2017/decorative" val="1"/>
              </a:ext>
            </a:extLst>
          </p:cNvPr>
          <p:cNvCxnSpPr>
            <a:cxnSpLocks/>
          </p:cNvCxnSpPr>
          <p:nvPr/>
        </p:nvCxnSpPr>
        <p:spPr>
          <a:xfrm>
            <a:off x="5292080" y="3043595"/>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0025A7F-DA01-43F7-8E85-8439FE9BB3D3}"/>
              </a:ext>
              <a:ext uri="{C183D7F6-B498-43B3-948B-1728B52AA6E4}">
                <adec:decorative xmlns:adec="http://schemas.microsoft.com/office/drawing/2017/decorative" val="1"/>
              </a:ext>
            </a:extLst>
          </p:cNvPr>
          <p:cNvCxnSpPr>
            <a:cxnSpLocks/>
          </p:cNvCxnSpPr>
          <p:nvPr/>
        </p:nvCxnSpPr>
        <p:spPr>
          <a:xfrm>
            <a:off x="5292080" y="3488247"/>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3FF7A81-563A-4C49-BF0C-2C88821B420C}"/>
              </a:ext>
              <a:ext uri="{C183D7F6-B498-43B3-948B-1728B52AA6E4}">
                <adec:decorative xmlns:adec="http://schemas.microsoft.com/office/drawing/2017/decorative" val="1"/>
              </a:ext>
            </a:extLst>
          </p:cNvPr>
          <p:cNvCxnSpPr>
            <a:cxnSpLocks/>
          </p:cNvCxnSpPr>
          <p:nvPr/>
        </p:nvCxnSpPr>
        <p:spPr>
          <a:xfrm>
            <a:off x="5292080" y="3932899"/>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2B0B48-9CA5-411A-B72F-E3267E9DCCF7}"/>
              </a:ext>
              <a:ext uri="{C183D7F6-B498-43B3-948B-1728B52AA6E4}">
                <adec:decorative xmlns:adec="http://schemas.microsoft.com/office/drawing/2017/decorative" val="1"/>
              </a:ext>
            </a:extLst>
          </p:cNvPr>
          <p:cNvCxnSpPr>
            <a:cxnSpLocks/>
          </p:cNvCxnSpPr>
          <p:nvPr/>
        </p:nvCxnSpPr>
        <p:spPr>
          <a:xfrm>
            <a:off x="5292080" y="440113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BB865C37-D139-43E4-8306-3926AB343F41}"/>
              </a:ext>
              <a:ext uri="{C183D7F6-B498-43B3-948B-1728B52AA6E4}">
                <adec:decorative xmlns:adec="http://schemas.microsoft.com/office/drawing/2017/decorative" val="1"/>
              </a:ext>
            </a:extLst>
          </p:cNvPr>
          <p:cNvCxnSpPr>
            <a:cxnSpLocks/>
          </p:cNvCxnSpPr>
          <p:nvPr/>
        </p:nvCxnSpPr>
        <p:spPr>
          <a:xfrm>
            <a:off x="5292080" y="4905192"/>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F951629-A88C-414F-BC47-1FB56B3B16A2}"/>
              </a:ext>
              <a:ext uri="{C183D7F6-B498-43B3-948B-1728B52AA6E4}">
                <adec:decorative xmlns:adec="http://schemas.microsoft.com/office/drawing/2017/decorative" val="1"/>
              </a:ext>
            </a:extLst>
          </p:cNvPr>
          <p:cNvCxnSpPr>
            <a:cxnSpLocks/>
          </p:cNvCxnSpPr>
          <p:nvPr/>
        </p:nvCxnSpPr>
        <p:spPr>
          <a:xfrm>
            <a:off x="5292080" y="1264987"/>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0211873-68A0-4D28-97E4-A58334C162EA}"/>
              </a:ext>
              <a:ext uri="{C183D7F6-B498-43B3-948B-1728B52AA6E4}">
                <adec:decorative xmlns:adec="http://schemas.microsoft.com/office/drawing/2017/decorative" val="1"/>
              </a:ext>
            </a:extLst>
          </p:cNvPr>
          <p:cNvCxnSpPr>
            <a:cxnSpLocks/>
          </p:cNvCxnSpPr>
          <p:nvPr/>
        </p:nvCxnSpPr>
        <p:spPr>
          <a:xfrm>
            <a:off x="5292080" y="1709639"/>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039F975-31E6-4E6D-916C-482D0C5F7B4C}"/>
              </a:ext>
              <a:ext uri="{C183D7F6-B498-43B3-948B-1728B52AA6E4}">
                <adec:decorative xmlns:adec="http://schemas.microsoft.com/office/drawing/2017/decorative" val="1"/>
              </a:ext>
            </a:extLst>
          </p:cNvPr>
          <p:cNvCxnSpPr>
            <a:cxnSpLocks/>
          </p:cNvCxnSpPr>
          <p:nvPr/>
        </p:nvCxnSpPr>
        <p:spPr>
          <a:xfrm>
            <a:off x="5292080" y="2154291"/>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29E94C-0B70-45A1-B219-A91E9E97877D}"/>
              </a:ext>
              <a:ext uri="{C183D7F6-B498-43B3-948B-1728B52AA6E4}">
                <adec:decorative xmlns:adec="http://schemas.microsoft.com/office/drawing/2017/decorative" val="1"/>
              </a:ext>
            </a:extLst>
          </p:cNvPr>
          <p:cNvCxnSpPr>
            <a:cxnSpLocks/>
          </p:cNvCxnSpPr>
          <p:nvPr/>
        </p:nvCxnSpPr>
        <p:spPr>
          <a:xfrm>
            <a:off x="5292080" y="2598943"/>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13D77F2-4EC9-44BA-B711-EE8B6D13A6C6}"/>
              </a:ext>
              <a:ext uri="{C183D7F6-B498-43B3-948B-1728B52AA6E4}">
                <adec:decorative xmlns:adec="http://schemas.microsoft.com/office/drawing/2017/decorative" val="1"/>
              </a:ext>
            </a:extLst>
          </p:cNvPr>
          <p:cNvCxnSpPr>
            <a:cxnSpLocks/>
          </p:cNvCxnSpPr>
          <p:nvPr/>
        </p:nvCxnSpPr>
        <p:spPr>
          <a:xfrm>
            <a:off x="7560360" y="587727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8D15D34-6837-40D2-855B-6364BC411042}"/>
              </a:ext>
              <a:ext uri="{C183D7F6-B498-43B3-948B-1728B52AA6E4}">
                <adec:decorative xmlns:adec="http://schemas.microsoft.com/office/drawing/2017/decorative" val="1"/>
              </a:ext>
            </a:extLst>
          </p:cNvPr>
          <p:cNvCxnSpPr>
            <a:cxnSpLocks/>
          </p:cNvCxnSpPr>
          <p:nvPr/>
        </p:nvCxnSpPr>
        <p:spPr>
          <a:xfrm>
            <a:off x="7056304" y="587727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2E5F8D82-7CA9-45E8-A43A-254436A8B87D}"/>
              </a:ext>
              <a:ext uri="{C183D7F6-B498-43B3-948B-1728B52AA6E4}">
                <adec:decorative xmlns:adec="http://schemas.microsoft.com/office/drawing/2017/decorative" val="1"/>
              </a:ext>
            </a:extLst>
          </p:cNvPr>
          <p:cNvCxnSpPr>
            <a:cxnSpLocks/>
          </p:cNvCxnSpPr>
          <p:nvPr/>
        </p:nvCxnSpPr>
        <p:spPr>
          <a:xfrm>
            <a:off x="6516272" y="587727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115CCB1-BCFF-4AC5-A3E9-961796A277E3}"/>
              </a:ext>
              <a:ext uri="{C183D7F6-B498-43B3-948B-1728B52AA6E4}">
                <adec:decorative xmlns:adec="http://schemas.microsoft.com/office/drawing/2017/decorative" val="1"/>
              </a:ext>
            </a:extLst>
          </p:cNvPr>
          <p:cNvCxnSpPr>
            <a:cxnSpLocks/>
          </p:cNvCxnSpPr>
          <p:nvPr/>
        </p:nvCxnSpPr>
        <p:spPr>
          <a:xfrm>
            <a:off x="5940208" y="5877272"/>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228228E-39B8-4914-8976-C45A9376E653}"/>
              </a:ext>
              <a:ext uri="{C183D7F6-B498-43B3-948B-1728B52AA6E4}">
                <adec:decorative xmlns:adec="http://schemas.microsoft.com/office/drawing/2017/decorative" val="1"/>
              </a:ext>
            </a:extLst>
          </p:cNvPr>
          <p:cNvCxnSpPr>
            <a:cxnSpLocks/>
          </p:cNvCxnSpPr>
          <p:nvPr/>
        </p:nvCxnSpPr>
        <p:spPr>
          <a:xfrm>
            <a:off x="5004048" y="908720"/>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FEB4D80E-44EC-4CA6-B192-8D038705BEC6}"/>
              </a:ext>
              <a:ext uri="{C183D7F6-B498-43B3-948B-1728B52AA6E4}">
                <adec:decorative xmlns:adec="http://schemas.microsoft.com/office/drawing/2017/decorative" val="1"/>
              </a:ext>
            </a:extLst>
          </p:cNvPr>
          <p:cNvCxnSpPr>
            <a:cxnSpLocks/>
          </p:cNvCxnSpPr>
          <p:nvPr/>
        </p:nvCxnSpPr>
        <p:spPr>
          <a:xfrm>
            <a:off x="4499992" y="908720"/>
            <a:ext cx="25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6D54781-7AA5-4A1F-8E8B-23668599F9DA}"/>
              </a:ext>
              <a:ext uri="{C183D7F6-B498-43B3-948B-1728B52AA6E4}">
                <adec:decorative xmlns:adec="http://schemas.microsoft.com/office/drawing/2017/decorative" val="1"/>
              </a:ext>
            </a:extLst>
          </p:cNvPr>
          <p:cNvCxnSpPr>
            <a:cxnSpLocks/>
          </p:cNvCxnSpPr>
          <p:nvPr/>
        </p:nvCxnSpPr>
        <p:spPr>
          <a:xfrm>
            <a:off x="8532440" y="322856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2025BA68-512E-4A94-BAD7-86B3C92C0988}"/>
              </a:ext>
              <a:ext uri="{C183D7F6-B498-43B3-948B-1728B52AA6E4}">
                <adec:decorative xmlns:adec="http://schemas.microsoft.com/office/drawing/2017/decorative" val="1"/>
              </a:ext>
            </a:extLst>
          </p:cNvPr>
          <p:cNvCxnSpPr>
            <a:cxnSpLocks/>
          </p:cNvCxnSpPr>
          <p:nvPr/>
        </p:nvCxnSpPr>
        <p:spPr>
          <a:xfrm>
            <a:off x="8532440" y="3667820"/>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BAB92EE-C069-4040-80CE-AC753EE7F3F5}"/>
              </a:ext>
              <a:ext uri="{C183D7F6-B498-43B3-948B-1728B52AA6E4}">
                <adec:decorative xmlns:adec="http://schemas.microsoft.com/office/drawing/2017/decorative" val="1"/>
              </a:ext>
            </a:extLst>
          </p:cNvPr>
          <p:cNvCxnSpPr>
            <a:cxnSpLocks/>
          </p:cNvCxnSpPr>
          <p:nvPr/>
        </p:nvCxnSpPr>
        <p:spPr>
          <a:xfrm>
            <a:off x="8532440" y="410707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F5DEBA1-D3E6-40FF-91AF-1BB342E05B6B}"/>
              </a:ext>
              <a:ext uri="{C183D7F6-B498-43B3-948B-1728B52AA6E4}">
                <adec:decorative xmlns:adec="http://schemas.microsoft.com/office/drawing/2017/decorative" val="1"/>
              </a:ext>
            </a:extLst>
          </p:cNvPr>
          <p:cNvCxnSpPr>
            <a:cxnSpLocks/>
          </p:cNvCxnSpPr>
          <p:nvPr/>
        </p:nvCxnSpPr>
        <p:spPr>
          <a:xfrm>
            <a:off x="8532440" y="4546328"/>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3C4DB104-99FE-4B30-9FB7-D3C6925D0F9D}"/>
              </a:ext>
              <a:ext uri="{C183D7F6-B498-43B3-948B-1728B52AA6E4}">
                <adec:decorative xmlns:adec="http://schemas.microsoft.com/office/drawing/2017/decorative" val="1"/>
              </a:ext>
            </a:extLst>
          </p:cNvPr>
          <p:cNvCxnSpPr>
            <a:cxnSpLocks/>
          </p:cNvCxnSpPr>
          <p:nvPr/>
        </p:nvCxnSpPr>
        <p:spPr>
          <a:xfrm>
            <a:off x="8532440" y="4985584"/>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2EBB750-CFD7-40FA-AAE2-9FF0E741D060}"/>
              </a:ext>
              <a:ext uri="{C183D7F6-B498-43B3-948B-1728B52AA6E4}">
                <adec:decorative xmlns:adec="http://schemas.microsoft.com/office/drawing/2017/decorative" val="1"/>
              </a:ext>
            </a:extLst>
          </p:cNvPr>
          <p:cNvCxnSpPr>
            <a:cxnSpLocks/>
          </p:cNvCxnSpPr>
          <p:nvPr/>
        </p:nvCxnSpPr>
        <p:spPr>
          <a:xfrm>
            <a:off x="8532440" y="2276872"/>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19F98FC-FEB5-4E82-BCA5-A666BDB21948}"/>
              </a:ext>
              <a:ext uri="{C183D7F6-B498-43B3-948B-1728B52AA6E4}">
                <adec:decorative xmlns:adec="http://schemas.microsoft.com/office/drawing/2017/decorative" val="1"/>
              </a:ext>
            </a:extLst>
          </p:cNvPr>
          <p:cNvCxnSpPr>
            <a:cxnSpLocks/>
          </p:cNvCxnSpPr>
          <p:nvPr/>
        </p:nvCxnSpPr>
        <p:spPr>
          <a:xfrm>
            <a:off x="8532440" y="2716126"/>
            <a:ext cx="0" cy="25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A075F23-6E99-4FEF-B922-4D831937362C}"/>
              </a:ext>
            </a:extLst>
          </p:cNvPr>
          <p:cNvSpPr>
            <a:spLocks noGrp="1"/>
          </p:cNvSpPr>
          <p:nvPr>
            <p:ph type="title"/>
          </p:nvPr>
        </p:nvSpPr>
        <p:spPr>
          <a:xfrm>
            <a:off x="178861" y="37352"/>
            <a:ext cx="3150365" cy="1325563"/>
          </a:xfrm>
        </p:spPr>
        <p:txBody>
          <a:bodyPr>
            <a:normAutofit/>
          </a:bodyPr>
          <a:lstStyle/>
          <a:p>
            <a:r>
              <a:rPr lang="en-GB" sz="2800" b="1" dirty="0">
                <a:latin typeface="Raleway" pitchFamily="2" charset="0"/>
              </a:rPr>
              <a:t>Hand Hygiene Learning Journey</a:t>
            </a:r>
          </a:p>
        </p:txBody>
      </p:sp>
      <p:sp>
        <p:nvSpPr>
          <p:cNvPr id="83" name="TextBox 82">
            <a:extLst>
              <a:ext uri="{FF2B5EF4-FFF2-40B4-BE49-F238E27FC236}">
                <a16:creationId xmlns:a16="http://schemas.microsoft.com/office/drawing/2014/main" id="{5087CBC8-25BC-4F61-A61E-D5F5BD44B27F}"/>
              </a:ext>
            </a:extLst>
          </p:cNvPr>
          <p:cNvSpPr txBox="1"/>
          <p:nvPr/>
        </p:nvSpPr>
        <p:spPr>
          <a:xfrm>
            <a:off x="263453" y="1843321"/>
            <a:ext cx="738504" cy="338554"/>
          </a:xfrm>
          <a:prstGeom prst="rect">
            <a:avLst/>
          </a:prstGeom>
          <a:noFill/>
        </p:spPr>
        <p:txBody>
          <a:bodyPr wrap="square" rtlCol="0">
            <a:spAutoFit/>
          </a:bodyPr>
          <a:lstStyle/>
          <a:p>
            <a:r>
              <a:rPr lang="en-GB" sz="1600" dirty="0">
                <a:latin typeface="Raleway" pitchFamily="2" charset="0"/>
                <a:cs typeface="Arial" panose="020B0604020202020204" pitchFamily="34" charset="0"/>
              </a:rPr>
              <a:t>EYFS</a:t>
            </a:r>
          </a:p>
        </p:txBody>
      </p:sp>
      <p:pic>
        <p:nvPicPr>
          <p:cNvPr id="86" name="Picture 85">
            <a:extLst>
              <a:ext uri="{FF2B5EF4-FFF2-40B4-BE49-F238E27FC236}">
                <a16:creationId xmlns:a16="http://schemas.microsoft.com/office/drawing/2014/main" id="{2CAD4E30-C143-4E40-9E0C-98242025233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27267" y="1369299"/>
            <a:ext cx="2564614" cy="1522285"/>
          </a:xfrm>
          <a:prstGeom prst="rect">
            <a:avLst/>
          </a:prstGeom>
          <a:noFill/>
        </p:spPr>
      </p:pic>
      <p:sp>
        <p:nvSpPr>
          <p:cNvPr id="7" name="TextBox 6">
            <a:extLst>
              <a:ext uri="{FF2B5EF4-FFF2-40B4-BE49-F238E27FC236}">
                <a16:creationId xmlns:a16="http://schemas.microsoft.com/office/drawing/2014/main" id="{E715951B-E137-4ACF-A9AC-2FB6DC3922D8}"/>
              </a:ext>
            </a:extLst>
          </p:cNvPr>
          <p:cNvSpPr txBox="1"/>
          <p:nvPr/>
        </p:nvSpPr>
        <p:spPr>
          <a:xfrm>
            <a:off x="997700" y="1451546"/>
            <a:ext cx="2436531" cy="369332"/>
          </a:xfrm>
          <a:prstGeom prst="rect">
            <a:avLst/>
          </a:prstGeom>
          <a:noFill/>
        </p:spPr>
        <p:txBody>
          <a:bodyPr wrap="square" rtlCol="0">
            <a:spAutoFit/>
          </a:bodyPr>
          <a:lstStyle/>
          <a:p>
            <a:pPr algn="ctr"/>
            <a:r>
              <a:rPr lang="en-GB" b="1" dirty="0">
                <a:latin typeface="Raleway" pitchFamily="2" charset="0"/>
              </a:rPr>
              <a:t>Balloon Hands</a:t>
            </a:r>
          </a:p>
        </p:txBody>
      </p:sp>
      <p:sp>
        <p:nvSpPr>
          <p:cNvPr id="84" name="TextBox 83">
            <a:extLst>
              <a:ext uri="{FF2B5EF4-FFF2-40B4-BE49-F238E27FC236}">
                <a16:creationId xmlns:a16="http://schemas.microsoft.com/office/drawing/2014/main" id="{479D78B2-A139-43F7-BE03-3328EF35B1B0}"/>
              </a:ext>
            </a:extLst>
          </p:cNvPr>
          <p:cNvSpPr txBox="1"/>
          <p:nvPr/>
        </p:nvSpPr>
        <p:spPr>
          <a:xfrm>
            <a:off x="409829" y="5635987"/>
            <a:ext cx="623150" cy="338554"/>
          </a:xfrm>
          <a:prstGeom prst="rect">
            <a:avLst/>
          </a:prstGeom>
          <a:noFill/>
        </p:spPr>
        <p:txBody>
          <a:bodyPr wrap="square" rtlCol="0">
            <a:spAutoFit/>
          </a:bodyPr>
          <a:lstStyle/>
          <a:p>
            <a:r>
              <a:rPr lang="en-GB" sz="1600" dirty="0">
                <a:latin typeface="Raleway" pitchFamily="2" charset="0"/>
                <a:cs typeface="Arial" panose="020B0604020202020204" pitchFamily="34" charset="0"/>
              </a:rPr>
              <a:t>KS1</a:t>
            </a:r>
          </a:p>
        </p:txBody>
      </p:sp>
      <p:pic>
        <p:nvPicPr>
          <p:cNvPr id="89" name="Picture 88">
            <a:extLst>
              <a:ext uri="{FF2B5EF4-FFF2-40B4-BE49-F238E27FC236}">
                <a16:creationId xmlns:a16="http://schemas.microsoft.com/office/drawing/2014/main" id="{44F57740-AB1F-4241-AFBA-FBE60DA2A26E}"/>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1189408" y="4555918"/>
            <a:ext cx="2704891" cy="1191379"/>
          </a:xfrm>
          <a:prstGeom prst="rect">
            <a:avLst/>
          </a:prstGeom>
        </p:spPr>
      </p:pic>
      <p:sp>
        <p:nvSpPr>
          <p:cNvPr id="90" name="TextBox 89">
            <a:extLst>
              <a:ext uri="{FF2B5EF4-FFF2-40B4-BE49-F238E27FC236}">
                <a16:creationId xmlns:a16="http://schemas.microsoft.com/office/drawing/2014/main" id="{5365F460-79D0-403B-968C-340E4A4A9563}"/>
              </a:ext>
            </a:extLst>
          </p:cNvPr>
          <p:cNvSpPr txBox="1"/>
          <p:nvPr/>
        </p:nvSpPr>
        <p:spPr>
          <a:xfrm>
            <a:off x="1247298" y="4653709"/>
            <a:ext cx="2436531" cy="646331"/>
          </a:xfrm>
          <a:prstGeom prst="rect">
            <a:avLst/>
          </a:prstGeom>
          <a:noFill/>
        </p:spPr>
        <p:txBody>
          <a:bodyPr wrap="square" rtlCol="0">
            <a:spAutoFit/>
          </a:bodyPr>
          <a:lstStyle/>
          <a:p>
            <a:pPr algn="ctr"/>
            <a:r>
              <a:rPr lang="en-GB" b="1" dirty="0">
                <a:latin typeface="Raleway" pitchFamily="2" charset="0"/>
              </a:rPr>
              <a:t>Pepper &amp; Water Experiment</a:t>
            </a:r>
          </a:p>
        </p:txBody>
      </p:sp>
      <p:pic>
        <p:nvPicPr>
          <p:cNvPr id="92" name="Picture 91">
            <a:extLst>
              <a:ext uri="{FF2B5EF4-FFF2-40B4-BE49-F238E27FC236}">
                <a16:creationId xmlns:a16="http://schemas.microsoft.com/office/drawing/2014/main" id="{9098BF64-D597-41E6-A4A6-272D600D0B8E}"/>
              </a:ext>
              <a:ext uri="{C183D7F6-B498-43B3-948B-1728B52AA6E4}">
                <adec:decorative xmlns:adec="http://schemas.microsoft.com/office/drawing/2017/decorative" val="1"/>
              </a:ext>
            </a:extLst>
          </p:cNvPr>
          <p:cNvPicPr>
            <a:picLocks noChangeAspect="1"/>
          </p:cNvPicPr>
          <p:nvPr/>
        </p:nvPicPr>
        <p:blipFill>
          <a:blip r:embed="rId5"/>
          <a:srcRect/>
          <a:stretch/>
        </p:blipFill>
        <p:spPr>
          <a:xfrm>
            <a:off x="4945351" y="167163"/>
            <a:ext cx="2615009" cy="1527481"/>
          </a:xfrm>
          <a:prstGeom prst="rect">
            <a:avLst/>
          </a:prstGeom>
        </p:spPr>
      </p:pic>
      <p:sp>
        <p:nvSpPr>
          <p:cNvPr id="85" name="TextBox 84">
            <a:extLst>
              <a:ext uri="{FF2B5EF4-FFF2-40B4-BE49-F238E27FC236}">
                <a16:creationId xmlns:a16="http://schemas.microsoft.com/office/drawing/2014/main" id="{FC9D0B1A-A617-484D-A609-F651C711EB44}"/>
              </a:ext>
            </a:extLst>
          </p:cNvPr>
          <p:cNvSpPr txBox="1"/>
          <p:nvPr/>
        </p:nvSpPr>
        <p:spPr>
          <a:xfrm>
            <a:off x="3642802" y="712406"/>
            <a:ext cx="623150" cy="338554"/>
          </a:xfrm>
          <a:prstGeom prst="rect">
            <a:avLst/>
          </a:prstGeom>
          <a:noFill/>
        </p:spPr>
        <p:txBody>
          <a:bodyPr wrap="square" rtlCol="0">
            <a:spAutoFit/>
          </a:bodyPr>
          <a:lstStyle/>
          <a:p>
            <a:r>
              <a:rPr lang="en-GB" sz="1600" dirty="0">
                <a:latin typeface="Raleway" pitchFamily="2" charset="0"/>
                <a:cs typeface="Arial" panose="020B0604020202020204" pitchFamily="34" charset="0"/>
              </a:rPr>
              <a:t>KS2</a:t>
            </a:r>
          </a:p>
        </p:txBody>
      </p:sp>
      <p:sp>
        <p:nvSpPr>
          <p:cNvPr id="93" name="TextBox 92">
            <a:extLst>
              <a:ext uri="{FF2B5EF4-FFF2-40B4-BE49-F238E27FC236}">
                <a16:creationId xmlns:a16="http://schemas.microsoft.com/office/drawing/2014/main" id="{0B72AE7A-9E2C-4B76-8E6D-3610CD810E5A}"/>
              </a:ext>
            </a:extLst>
          </p:cNvPr>
          <p:cNvSpPr txBox="1"/>
          <p:nvPr/>
        </p:nvSpPr>
        <p:spPr>
          <a:xfrm>
            <a:off x="5034589" y="309984"/>
            <a:ext cx="2436531" cy="369332"/>
          </a:xfrm>
          <a:prstGeom prst="rect">
            <a:avLst/>
          </a:prstGeom>
          <a:noFill/>
        </p:spPr>
        <p:txBody>
          <a:bodyPr wrap="square" rtlCol="0">
            <a:spAutoFit/>
          </a:bodyPr>
          <a:lstStyle/>
          <a:p>
            <a:pPr algn="ctr"/>
            <a:r>
              <a:rPr lang="en-GB" b="1" dirty="0">
                <a:latin typeface="Raleway" pitchFamily="2" charset="0"/>
              </a:rPr>
              <a:t>Healthy Hands</a:t>
            </a:r>
          </a:p>
        </p:txBody>
      </p:sp>
      <p:pic>
        <p:nvPicPr>
          <p:cNvPr id="94" name="Picture 93">
            <a:extLst>
              <a:ext uri="{FF2B5EF4-FFF2-40B4-BE49-F238E27FC236}">
                <a16:creationId xmlns:a16="http://schemas.microsoft.com/office/drawing/2014/main" id="{58B733EF-2BD5-4AC9-8824-614EA1FCE4D6}"/>
              </a:ext>
              <a:ext uri="{C183D7F6-B498-43B3-948B-1728B52AA6E4}">
                <adec:decorative xmlns:adec="http://schemas.microsoft.com/office/drawing/2017/decorative" val="1"/>
              </a:ext>
            </a:extLst>
          </p:cNvPr>
          <p:cNvPicPr>
            <a:picLocks noChangeAspect="1"/>
          </p:cNvPicPr>
          <p:nvPr/>
        </p:nvPicPr>
        <p:blipFill>
          <a:blip r:embed="rId6"/>
          <a:srcRect/>
          <a:stretch/>
        </p:blipFill>
        <p:spPr>
          <a:xfrm>
            <a:off x="5411174" y="4219015"/>
            <a:ext cx="2663790" cy="1540869"/>
          </a:xfrm>
          <a:prstGeom prst="rect">
            <a:avLst/>
          </a:prstGeom>
        </p:spPr>
      </p:pic>
      <p:sp>
        <p:nvSpPr>
          <p:cNvPr id="87" name="TextBox 86">
            <a:extLst>
              <a:ext uri="{FF2B5EF4-FFF2-40B4-BE49-F238E27FC236}">
                <a16:creationId xmlns:a16="http://schemas.microsoft.com/office/drawing/2014/main" id="{6407AF92-3768-49B2-8245-16A3BC3EFFC5}"/>
              </a:ext>
            </a:extLst>
          </p:cNvPr>
          <p:cNvSpPr txBox="1"/>
          <p:nvPr/>
        </p:nvSpPr>
        <p:spPr>
          <a:xfrm>
            <a:off x="5028970" y="5713914"/>
            <a:ext cx="623150" cy="338554"/>
          </a:xfrm>
          <a:prstGeom prst="rect">
            <a:avLst/>
          </a:prstGeom>
          <a:noFill/>
        </p:spPr>
        <p:txBody>
          <a:bodyPr wrap="square" rtlCol="0">
            <a:spAutoFit/>
          </a:bodyPr>
          <a:lstStyle/>
          <a:p>
            <a:r>
              <a:rPr lang="en-GB" sz="1600" dirty="0">
                <a:solidFill>
                  <a:schemeClr val="bg1"/>
                </a:solidFill>
                <a:latin typeface="Raleway" pitchFamily="2" charset="0"/>
                <a:cs typeface="Arial" panose="020B0604020202020204" pitchFamily="34" charset="0"/>
              </a:rPr>
              <a:t>KS3</a:t>
            </a:r>
          </a:p>
        </p:txBody>
      </p:sp>
      <p:sp>
        <p:nvSpPr>
          <p:cNvPr id="95" name="TextBox 94">
            <a:extLst>
              <a:ext uri="{FF2B5EF4-FFF2-40B4-BE49-F238E27FC236}">
                <a16:creationId xmlns:a16="http://schemas.microsoft.com/office/drawing/2014/main" id="{2F9B935A-BF31-4684-A807-6A9F15C8EB41}"/>
              </a:ext>
            </a:extLst>
          </p:cNvPr>
          <p:cNvSpPr txBox="1"/>
          <p:nvPr/>
        </p:nvSpPr>
        <p:spPr>
          <a:xfrm>
            <a:off x="5524803" y="4286030"/>
            <a:ext cx="2436531" cy="646331"/>
          </a:xfrm>
          <a:prstGeom prst="rect">
            <a:avLst/>
          </a:prstGeom>
          <a:noFill/>
        </p:spPr>
        <p:txBody>
          <a:bodyPr wrap="square" rtlCol="0">
            <a:spAutoFit/>
          </a:bodyPr>
          <a:lstStyle/>
          <a:p>
            <a:pPr algn="ctr"/>
            <a:r>
              <a:rPr lang="en-GB" b="1" dirty="0">
                <a:latin typeface="Raleway" pitchFamily="2" charset="0"/>
              </a:rPr>
              <a:t>Hand Shaking Experiment</a:t>
            </a:r>
          </a:p>
        </p:txBody>
      </p:sp>
      <p:pic>
        <p:nvPicPr>
          <p:cNvPr id="96" name="Picture 95">
            <a:extLst>
              <a:ext uri="{FF2B5EF4-FFF2-40B4-BE49-F238E27FC236}">
                <a16:creationId xmlns:a16="http://schemas.microsoft.com/office/drawing/2014/main" id="{5CF02DDF-4B77-456A-81FD-0FC61728AB00}"/>
              </a:ext>
              <a:ext uri="{C183D7F6-B498-43B3-948B-1728B52AA6E4}">
                <adec:decorative xmlns:adec="http://schemas.microsoft.com/office/drawing/2017/decorative" val="1"/>
              </a:ext>
            </a:extLst>
          </p:cNvPr>
          <p:cNvPicPr>
            <a:picLocks noChangeAspect="1"/>
          </p:cNvPicPr>
          <p:nvPr/>
        </p:nvPicPr>
        <p:blipFill>
          <a:blip r:embed="rId7"/>
          <a:srcRect/>
          <a:stretch/>
        </p:blipFill>
        <p:spPr>
          <a:xfrm>
            <a:off x="6255181" y="1785957"/>
            <a:ext cx="2862357" cy="1639498"/>
          </a:xfrm>
          <a:prstGeom prst="rect">
            <a:avLst/>
          </a:prstGeom>
        </p:spPr>
      </p:pic>
      <p:sp>
        <p:nvSpPr>
          <p:cNvPr id="88" name="TextBox 87">
            <a:extLst>
              <a:ext uri="{FF2B5EF4-FFF2-40B4-BE49-F238E27FC236}">
                <a16:creationId xmlns:a16="http://schemas.microsoft.com/office/drawing/2014/main" id="{5D5CC56E-3382-4FA6-8914-B613B4B475E1}"/>
              </a:ext>
            </a:extLst>
          </p:cNvPr>
          <p:cNvSpPr txBox="1"/>
          <p:nvPr/>
        </p:nvSpPr>
        <p:spPr>
          <a:xfrm>
            <a:off x="8314187" y="5702988"/>
            <a:ext cx="623150" cy="338554"/>
          </a:xfrm>
          <a:prstGeom prst="rect">
            <a:avLst/>
          </a:prstGeom>
          <a:noFill/>
        </p:spPr>
        <p:txBody>
          <a:bodyPr wrap="square" rtlCol="0">
            <a:spAutoFit/>
          </a:bodyPr>
          <a:lstStyle/>
          <a:p>
            <a:r>
              <a:rPr lang="en-GB" sz="1600" dirty="0">
                <a:solidFill>
                  <a:schemeClr val="bg1"/>
                </a:solidFill>
                <a:latin typeface="Raleway" pitchFamily="2" charset="0"/>
                <a:cs typeface="Arial" panose="020B0604020202020204" pitchFamily="34" charset="0"/>
              </a:rPr>
              <a:t>KS4</a:t>
            </a:r>
          </a:p>
        </p:txBody>
      </p:sp>
      <p:sp>
        <p:nvSpPr>
          <p:cNvPr id="97" name="TextBox 96">
            <a:extLst>
              <a:ext uri="{FF2B5EF4-FFF2-40B4-BE49-F238E27FC236}">
                <a16:creationId xmlns:a16="http://schemas.microsoft.com/office/drawing/2014/main" id="{FF5247D1-1F92-4C75-B8AC-F40DE0E19B03}"/>
              </a:ext>
            </a:extLst>
          </p:cNvPr>
          <p:cNvSpPr txBox="1"/>
          <p:nvPr/>
        </p:nvSpPr>
        <p:spPr>
          <a:xfrm>
            <a:off x="6449317" y="1906716"/>
            <a:ext cx="2436531" cy="646331"/>
          </a:xfrm>
          <a:prstGeom prst="rect">
            <a:avLst/>
          </a:prstGeom>
          <a:noFill/>
        </p:spPr>
        <p:txBody>
          <a:bodyPr wrap="square" rtlCol="0">
            <a:spAutoFit/>
          </a:bodyPr>
          <a:lstStyle/>
          <a:p>
            <a:pPr algn="ctr"/>
            <a:r>
              <a:rPr lang="en-GB" b="1" dirty="0">
                <a:latin typeface="Raleway" pitchFamily="2" charset="0"/>
              </a:rPr>
              <a:t>Toilet Paper Experiment</a:t>
            </a:r>
          </a:p>
        </p:txBody>
      </p:sp>
      <p:pic>
        <p:nvPicPr>
          <p:cNvPr id="26" name="Picture 25" descr="ASE logo">
            <a:extLst>
              <a:ext uri="{FF2B5EF4-FFF2-40B4-BE49-F238E27FC236}">
                <a16:creationId xmlns:a16="http://schemas.microsoft.com/office/drawing/2014/main" id="{8A7DE230-AE36-4AF5-BEE0-B0D1BC0615F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8240" y="6265479"/>
            <a:ext cx="510852" cy="506953"/>
          </a:xfrm>
          <a:prstGeom prst="rect">
            <a:avLst/>
          </a:prstGeom>
        </p:spPr>
      </p:pic>
      <p:sp>
        <p:nvSpPr>
          <p:cNvPr id="4" name="Footer Placeholder 3">
            <a:extLst>
              <a:ext uri="{FF2B5EF4-FFF2-40B4-BE49-F238E27FC236}">
                <a16:creationId xmlns:a16="http://schemas.microsoft.com/office/drawing/2014/main" id="{1304B139-FAE6-44DA-B87B-70FB3BF30A6E}"/>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3569912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3E87B-7F65-4EBF-B23B-CC821A6D7548}"/>
              </a:ext>
            </a:extLst>
          </p:cNvPr>
          <p:cNvSpPr>
            <a:spLocks noGrp="1"/>
          </p:cNvSpPr>
          <p:nvPr>
            <p:ph type="title"/>
          </p:nvPr>
        </p:nvSpPr>
        <p:spPr>
          <a:xfrm>
            <a:off x="623888" y="0"/>
            <a:ext cx="7886700" cy="1350000"/>
          </a:xfrm>
        </p:spPr>
        <p:txBody>
          <a:bodyPr>
            <a:normAutofit/>
          </a:bodyPr>
          <a:lstStyle/>
          <a:p>
            <a:r>
              <a:rPr lang="en-GB" sz="4000" dirty="0">
                <a:latin typeface="Raleway" pitchFamily="2" charset="0"/>
              </a:rPr>
              <a:t>EYFS – Balloon Hands</a:t>
            </a:r>
          </a:p>
        </p:txBody>
      </p:sp>
      <p:sp>
        <p:nvSpPr>
          <p:cNvPr id="3" name="Text Placeholder 2">
            <a:extLst>
              <a:ext uri="{FF2B5EF4-FFF2-40B4-BE49-F238E27FC236}">
                <a16:creationId xmlns:a16="http://schemas.microsoft.com/office/drawing/2014/main" id="{F60D8A1A-99DC-4620-AD49-975B3147E688}"/>
              </a:ext>
            </a:extLst>
          </p:cNvPr>
          <p:cNvSpPr>
            <a:spLocks noGrp="1"/>
          </p:cNvSpPr>
          <p:nvPr>
            <p:ph type="body" idx="1"/>
          </p:nvPr>
        </p:nvSpPr>
        <p:spPr>
          <a:xfrm>
            <a:off x="524953" y="5067633"/>
            <a:ext cx="8441626" cy="1500187"/>
          </a:xfrm>
        </p:spPr>
        <p:txBody>
          <a:bodyPr/>
          <a:lstStyle/>
          <a:p>
            <a:r>
              <a:rPr lang="en-GB" dirty="0">
                <a:latin typeface="Raleway" pitchFamily="2" charset="0"/>
              </a:rPr>
              <a:t>By taking part in a classroom experiment, children learn why it is important to wash their hands properly and learn the best method and the correct order for hand washing.</a:t>
            </a:r>
          </a:p>
        </p:txBody>
      </p:sp>
      <p:sp>
        <p:nvSpPr>
          <p:cNvPr id="4" name="Footer Placeholder 3">
            <a:extLst>
              <a:ext uri="{FF2B5EF4-FFF2-40B4-BE49-F238E27FC236}">
                <a16:creationId xmlns:a16="http://schemas.microsoft.com/office/drawing/2014/main" id="{47125850-1E86-46B9-AFC8-C94426D05CD7}"/>
              </a:ext>
            </a:extLst>
          </p:cNvPr>
          <p:cNvSpPr>
            <a:spLocks noGrp="1"/>
          </p:cNvSpPr>
          <p:nvPr>
            <p:ph type="ftr" sz="quarter" idx="11"/>
          </p:nvPr>
        </p:nvSpPr>
        <p:spPr/>
        <p:txBody>
          <a:bodyPr/>
          <a:lstStyle/>
          <a:p>
            <a:r>
              <a:rPr lang="en-GB" dirty="0">
                <a:latin typeface="Raleway" pitchFamily="2" charset="0"/>
              </a:rPr>
              <a:t>e-Bug.eu</a:t>
            </a:r>
          </a:p>
        </p:txBody>
      </p:sp>
      <p:pic>
        <p:nvPicPr>
          <p:cNvPr id="7" name="Picture 6">
            <a:extLst>
              <a:ext uri="{FF2B5EF4-FFF2-40B4-BE49-F238E27FC236}">
                <a16:creationId xmlns:a16="http://schemas.microsoft.com/office/drawing/2014/main" id="{A7C84809-6F47-4EC7-874E-5CA228B2057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82237" y="1574571"/>
            <a:ext cx="6570000" cy="3899773"/>
          </a:xfrm>
          <a:prstGeom prst="rect">
            <a:avLst/>
          </a:prstGeom>
          <a:noFill/>
        </p:spPr>
      </p:pic>
      <p:sp>
        <p:nvSpPr>
          <p:cNvPr id="8" name="TextBox 7">
            <a:extLst>
              <a:ext uri="{FF2B5EF4-FFF2-40B4-BE49-F238E27FC236}">
                <a16:creationId xmlns:a16="http://schemas.microsoft.com/office/drawing/2014/main" id="{5ED49D33-CB5D-4A92-9DC3-64C78DF45F1A}"/>
              </a:ext>
            </a:extLst>
          </p:cNvPr>
          <p:cNvSpPr txBox="1"/>
          <p:nvPr/>
        </p:nvSpPr>
        <p:spPr>
          <a:xfrm>
            <a:off x="1485886" y="1781186"/>
            <a:ext cx="1623665" cy="1631216"/>
          </a:xfrm>
          <a:prstGeom prst="rect">
            <a:avLst/>
          </a:prstGeom>
          <a:noFill/>
        </p:spPr>
        <p:txBody>
          <a:bodyPr wrap="square" rtlCol="0">
            <a:spAutoFit/>
          </a:bodyPr>
          <a:lstStyle/>
          <a:p>
            <a:r>
              <a:rPr lang="en-GB" sz="2000" dirty="0">
                <a:latin typeface="Raleway" pitchFamily="2" charset="0"/>
              </a:rPr>
              <a:t>1. Add marks using washable marker to a balloon</a:t>
            </a:r>
          </a:p>
        </p:txBody>
      </p:sp>
      <p:sp>
        <p:nvSpPr>
          <p:cNvPr id="9" name="TextBox 8">
            <a:extLst>
              <a:ext uri="{FF2B5EF4-FFF2-40B4-BE49-F238E27FC236}">
                <a16:creationId xmlns:a16="http://schemas.microsoft.com/office/drawing/2014/main" id="{DDFB37C2-E20D-4F04-B755-2A8A4521AEFA}"/>
              </a:ext>
            </a:extLst>
          </p:cNvPr>
          <p:cNvSpPr txBox="1"/>
          <p:nvPr/>
        </p:nvSpPr>
        <p:spPr>
          <a:xfrm>
            <a:off x="3863356" y="1833241"/>
            <a:ext cx="1590805" cy="1015663"/>
          </a:xfrm>
          <a:prstGeom prst="rect">
            <a:avLst/>
          </a:prstGeom>
          <a:noFill/>
        </p:spPr>
        <p:txBody>
          <a:bodyPr wrap="square" rtlCol="0">
            <a:spAutoFit/>
          </a:bodyPr>
          <a:lstStyle/>
          <a:p>
            <a:r>
              <a:rPr lang="en-GB" sz="2000" dirty="0">
                <a:latin typeface="Raleway" pitchFamily="2" charset="0"/>
              </a:rPr>
              <a:t>2. Wash the marks off the balloon</a:t>
            </a:r>
          </a:p>
        </p:txBody>
      </p:sp>
      <p:sp>
        <p:nvSpPr>
          <p:cNvPr id="10" name="TextBox 9">
            <a:extLst>
              <a:ext uri="{FF2B5EF4-FFF2-40B4-BE49-F238E27FC236}">
                <a16:creationId xmlns:a16="http://schemas.microsoft.com/office/drawing/2014/main" id="{F83864E9-DE64-44F2-A8AC-3CAAD7B3135F}"/>
              </a:ext>
            </a:extLst>
          </p:cNvPr>
          <p:cNvSpPr txBox="1"/>
          <p:nvPr/>
        </p:nvSpPr>
        <p:spPr>
          <a:xfrm>
            <a:off x="6112430" y="1833241"/>
            <a:ext cx="1590805" cy="707886"/>
          </a:xfrm>
          <a:prstGeom prst="rect">
            <a:avLst/>
          </a:prstGeom>
          <a:noFill/>
        </p:spPr>
        <p:txBody>
          <a:bodyPr wrap="square" rtlCol="0">
            <a:spAutoFit/>
          </a:bodyPr>
          <a:lstStyle/>
          <a:p>
            <a:r>
              <a:rPr lang="en-GB" sz="2000" dirty="0">
                <a:latin typeface="Raleway" pitchFamily="2" charset="0"/>
              </a:rPr>
              <a:t>3. What did you see?</a:t>
            </a:r>
          </a:p>
        </p:txBody>
      </p:sp>
    </p:spTree>
    <p:extLst>
      <p:ext uri="{BB962C8B-B14F-4D97-AF65-F5344CB8AC3E}">
        <p14:creationId xmlns:p14="http://schemas.microsoft.com/office/powerpoint/2010/main" val="499208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1237B-0549-411B-B62E-5E395A3DAD66}"/>
              </a:ext>
            </a:extLst>
          </p:cNvPr>
          <p:cNvSpPr>
            <a:spLocks noGrp="1"/>
          </p:cNvSpPr>
          <p:nvPr>
            <p:ph type="title"/>
          </p:nvPr>
        </p:nvSpPr>
        <p:spPr>
          <a:xfrm>
            <a:off x="623887" y="0"/>
            <a:ext cx="7987849" cy="1350000"/>
          </a:xfrm>
        </p:spPr>
        <p:txBody>
          <a:bodyPr>
            <a:normAutofit/>
          </a:bodyPr>
          <a:lstStyle/>
          <a:p>
            <a:r>
              <a:rPr lang="en-GB" sz="4000" dirty="0">
                <a:solidFill>
                  <a:schemeClr val="tx1"/>
                </a:solidFill>
                <a:latin typeface="Raleway" pitchFamily="2" charset="0"/>
              </a:rPr>
              <a:t>KS1 – Pepper and Water Experiment</a:t>
            </a:r>
          </a:p>
        </p:txBody>
      </p:sp>
      <p:pic>
        <p:nvPicPr>
          <p:cNvPr id="9" name="Picture 8">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1267950" y="1736446"/>
            <a:ext cx="6570000" cy="2893780"/>
          </a:xfrm>
          <a:prstGeom prst="rect">
            <a:avLst/>
          </a:prstGeom>
        </p:spPr>
      </p:pic>
      <p:sp>
        <p:nvSpPr>
          <p:cNvPr id="10" name="TextBox 9">
            <a:extLst>
              <a:ext uri="{FF2B5EF4-FFF2-40B4-BE49-F238E27FC236}">
                <a16:creationId xmlns:a16="http://schemas.microsoft.com/office/drawing/2014/main" id="{C33991EF-1FA7-469D-AFC6-1B6FBDFF35E8}"/>
              </a:ext>
            </a:extLst>
          </p:cNvPr>
          <p:cNvSpPr txBox="1"/>
          <p:nvPr/>
        </p:nvSpPr>
        <p:spPr>
          <a:xfrm>
            <a:off x="1568291" y="1864018"/>
            <a:ext cx="1803559" cy="1323439"/>
          </a:xfrm>
          <a:prstGeom prst="rect">
            <a:avLst/>
          </a:prstGeom>
          <a:noFill/>
        </p:spPr>
        <p:txBody>
          <a:bodyPr wrap="square" rtlCol="0">
            <a:spAutoFit/>
          </a:bodyPr>
          <a:lstStyle/>
          <a:p>
            <a:r>
              <a:rPr lang="en-GB" sz="2000" dirty="0">
                <a:latin typeface="Raleway" pitchFamily="2" charset="0"/>
              </a:rPr>
              <a:t>1. Dip the cocktail stick into the plain water</a:t>
            </a:r>
          </a:p>
        </p:txBody>
      </p:sp>
      <p:sp>
        <p:nvSpPr>
          <p:cNvPr id="11" name="TextBox 10">
            <a:extLst>
              <a:ext uri="{FF2B5EF4-FFF2-40B4-BE49-F238E27FC236}">
                <a16:creationId xmlns:a16="http://schemas.microsoft.com/office/drawing/2014/main" id="{97C08A9A-C76C-4285-A449-1925ECA1836C}"/>
              </a:ext>
            </a:extLst>
          </p:cNvPr>
          <p:cNvSpPr txBox="1"/>
          <p:nvPr/>
        </p:nvSpPr>
        <p:spPr>
          <a:xfrm>
            <a:off x="3519942" y="1864018"/>
            <a:ext cx="2187641" cy="1631216"/>
          </a:xfrm>
          <a:prstGeom prst="rect">
            <a:avLst/>
          </a:prstGeom>
          <a:noFill/>
        </p:spPr>
        <p:txBody>
          <a:bodyPr wrap="square" rtlCol="0">
            <a:spAutoFit/>
          </a:bodyPr>
          <a:lstStyle/>
          <a:p>
            <a:r>
              <a:rPr lang="en-GB" sz="2000" dirty="0">
                <a:latin typeface="Raleway" pitchFamily="2" charset="0"/>
              </a:rPr>
              <a:t>2. Dip the cocktail stick into the pepper water and swirl the stick around</a:t>
            </a:r>
          </a:p>
        </p:txBody>
      </p:sp>
      <p:sp>
        <p:nvSpPr>
          <p:cNvPr id="12" name="TextBox 11">
            <a:extLst>
              <a:ext uri="{FF2B5EF4-FFF2-40B4-BE49-F238E27FC236}">
                <a16:creationId xmlns:a16="http://schemas.microsoft.com/office/drawing/2014/main" id="{29A719C7-D90C-4EE9-9549-66289F061D45}"/>
              </a:ext>
            </a:extLst>
          </p:cNvPr>
          <p:cNvSpPr txBox="1"/>
          <p:nvPr/>
        </p:nvSpPr>
        <p:spPr>
          <a:xfrm>
            <a:off x="5842298" y="1864018"/>
            <a:ext cx="1860938" cy="1938992"/>
          </a:xfrm>
          <a:prstGeom prst="rect">
            <a:avLst/>
          </a:prstGeom>
          <a:noFill/>
        </p:spPr>
        <p:txBody>
          <a:bodyPr wrap="square" rtlCol="0">
            <a:spAutoFit/>
          </a:bodyPr>
          <a:lstStyle/>
          <a:p>
            <a:r>
              <a:rPr lang="en-GB" sz="2000" dirty="0">
                <a:latin typeface="Raleway" pitchFamily="2" charset="0"/>
              </a:rPr>
              <a:t>3. Dip the cocktail stick into the soap then back into the pepper water</a:t>
            </a:r>
          </a:p>
        </p:txBody>
      </p:sp>
      <p:sp>
        <p:nvSpPr>
          <p:cNvPr id="3" name="Text Placeholder 2">
            <a:extLst>
              <a:ext uri="{FF2B5EF4-FFF2-40B4-BE49-F238E27FC236}">
                <a16:creationId xmlns:a16="http://schemas.microsoft.com/office/drawing/2014/main" id="{64F2E943-0929-4EAB-9F9F-945F2C0D5129}"/>
              </a:ext>
            </a:extLst>
          </p:cNvPr>
          <p:cNvSpPr>
            <a:spLocks noGrp="1"/>
          </p:cNvSpPr>
          <p:nvPr>
            <p:ph type="body" idx="1"/>
          </p:nvPr>
        </p:nvSpPr>
        <p:spPr>
          <a:xfrm>
            <a:off x="623888" y="4940687"/>
            <a:ext cx="7886700" cy="1500187"/>
          </a:xfrm>
        </p:spPr>
        <p:txBody>
          <a:bodyPr/>
          <a:lstStyle/>
          <a:p>
            <a:r>
              <a:rPr lang="en-GB" dirty="0">
                <a:solidFill>
                  <a:schemeClr val="tx1"/>
                </a:solidFill>
                <a:latin typeface="Raleway" pitchFamily="2" charset="0"/>
              </a:rPr>
              <a:t>By taking part in a classroom experiment, students will understand how soap or sanitisers work and that hand washing is the best way to remove microbes </a:t>
            </a:r>
          </a:p>
        </p:txBody>
      </p:sp>
      <p:sp>
        <p:nvSpPr>
          <p:cNvPr id="4" name="Footer Placeholder 3">
            <a:extLst>
              <a:ext uri="{FF2B5EF4-FFF2-40B4-BE49-F238E27FC236}">
                <a16:creationId xmlns:a16="http://schemas.microsoft.com/office/drawing/2014/main" id="{919FD2BA-4542-4341-8361-7A79DEAA33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spTree>
    <p:extLst>
      <p:ext uri="{BB962C8B-B14F-4D97-AF65-F5344CB8AC3E}">
        <p14:creationId xmlns:p14="http://schemas.microsoft.com/office/powerpoint/2010/main" val="155379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30F4D-AD1A-41E5-A4CB-1A3EF2F0F99B}"/>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KS2 – Healthy Hands</a:t>
            </a:r>
          </a:p>
        </p:txBody>
      </p:sp>
      <p:pic>
        <p:nvPicPr>
          <p:cNvPr id="9" name="Picture 8">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245905" y="1580397"/>
            <a:ext cx="4320000" cy="2825558"/>
          </a:xfrm>
          <a:prstGeom prst="rect">
            <a:avLst/>
          </a:prstGeom>
        </p:spPr>
      </p:pic>
      <p:pic>
        <p:nvPicPr>
          <p:cNvPr id="10" name="Picture 9">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4596268" y="1601810"/>
            <a:ext cx="4513936" cy="2636684"/>
          </a:xfrm>
          <a:prstGeom prst="rect">
            <a:avLst/>
          </a:prstGeom>
        </p:spPr>
      </p:pic>
      <p:sp>
        <p:nvSpPr>
          <p:cNvPr id="11" name="TextBox 10">
            <a:extLst>
              <a:ext uri="{FF2B5EF4-FFF2-40B4-BE49-F238E27FC236}">
                <a16:creationId xmlns:a16="http://schemas.microsoft.com/office/drawing/2014/main" id="{7D9AE335-BCB8-42B0-9C54-1F8DA912583B}"/>
              </a:ext>
            </a:extLst>
          </p:cNvPr>
          <p:cNvSpPr txBox="1"/>
          <p:nvPr/>
        </p:nvSpPr>
        <p:spPr>
          <a:xfrm>
            <a:off x="293533" y="1584663"/>
            <a:ext cx="2533579" cy="1200329"/>
          </a:xfrm>
          <a:prstGeom prst="rect">
            <a:avLst/>
          </a:prstGeom>
          <a:noFill/>
        </p:spPr>
        <p:txBody>
          <a:bodyPr wrap="square" rtlCol="0">
            <a:spAutoFit/>
          </a:bodyPr>
          <a:lstStyle/>
          <a:p>
            <a:r>
              <a:rPr lang="en-GB" sz="1200" dirty="0">
                <a:latin typeface="Raleway" pitchFamily="2" charset="0"/>
              </a:rPr>
              <a:t>1. Split into 4 groups: a) no hand washing; b) washing hands in water for 3 secs; c) washing hands in water for 20 secs; d) washing hands with soap and water for 20 secs</a:t>
            </a:r>
          </a:p>
        </p:txBody>
      </p:sp>
      <p:sp>
        <p:nvSpPr>
          <p:cNvPr id="12" name="TextBox 11">
            <a:extLst>
              <a:ext uri="{FF2B5EF4-FFF2-40B4-BE49-F238E27FC236}">
                <a16:creationId xmlns:a16="http://schemas.microsoft.com/office/drawing/2014/main" id="{8CF2011B-4443-4D95-AC53-8C550E60A639}"/>
              </a:ext>
            </a:extLst>
          </p:cNvPr>
          <p:cNvSpPr txBox="1"/>
          <p:nvPr/>
        </p:nvSpPr>
        <p:spPr>
          <a:xfrm>
            <a:off x="2863221" y="1595921"/>
            <a:ext cx="1670224" cy="1015663"/>
          </a:xfrm>
          <a:prstGeom prst="rect">
            <a:avLst/>
          </a:prstGeom>
          <a:noFill/>
        </p:spPr>
        <p:txBody>
          <a:bodyPr wrap="square" rtlCol="0">
            <a:spAutoFit/>
          </a:bodyPr>
          <a:lstStyle/>
          <a:p>
            <a:r>
              <a:rPr lang="en-GB" sz="1200" dirty="0">
                <a:latin typeface="Raleway" pitchFamily="2" charset="0"/>
              </a:rPr>
              <a:t>2. The person in front of each group (person one) covers their hands with UV gel or powder</a:t>
            </a:r>
          </a:p>
        </p:txBody>
      </p:sp>
      <p:sp>
        <p:nvSpPr>
          <p:cNvPr id="13" name="TextBox 12">
            <a:extLst>
              <a:ext uri="{FF2B5EF4-FFF2-40B4-BE49-F238E27FC236}">
                <a16:creationId xmlns:a16="http://schemas.microsoft.com/office/drawing/2014/main" id="{E0EA70E9-7CA8-4299-B19D-2798503CB73D}"/>
              </a:ext>
            </a:extLst>
          </p:cNvPr>
          <p:cNvSpPr txBox="1"/>
          <p:nvPr/>
        </p:nvSpPr>
        <p:spPr>
          <a:xfrm>
            <a:off x="4655757" y="1666105"/>
            <a:ext cx="1152857" cy="1015663"/>
          </a:xfrm>
          <a:prstGeom prst="rect">
            <a:avLst/>
          </a:prstGeom>
          <a:noFill/>
        </p:spPr>
        <p:txBody>
          <a:bodyPr wrap="square" rtlCol="0">
            <a:spAutoFit/>
          </a:bodyPr>
          <a:lstStyle/>
          <a:p>
            <a:r>
              <a:rPr lang="en-GB" sz="1200" dirty="0">
                <a:latin typeface="Raleway" pitchFamily="2" charset="0"/>
              </a:rPr>
              <a:t>3. Person one, shake hands with person two in your group</a:t>
            </a:r>
          </a:p>
        </p:txBody>
      </p:sp>
      <p:sp>
        <p:nvSpPr>
          <p:cNvPr id="14" name="TextBox 13">
            <a:extLst>
              <a:ext uri="{FF2B5EF4-FFF2-40B4-BE49-F238E27FC236}">
                <a16:creationId xmlns:a16="http://schemas.microsoft.com/office/drawing/2014/main" id="{0D406433-D246-48E3-A183-90E95AE42C91}"/>
              </a:ext>
            </a:extLst>
          </p:cNvPr>
          <p:cNvSpPr txBox="1"/>
          <p:nvPr/>
        </p:nvSpPr>
        <p:spPr>
          <a:xfrm>
            <a:off x="5844723" y="1609569"/>
            <a:ext cx="1373569" cy="1200329"/>
          </a:xfrm>
          <a:prstGeom prst="rect">
            <a:avLst/>
          </a:prstGeom>
          <a:noFill/>
        </p:spPr>
        <p:txBody>
          <a:bodyPr wrap="square" rtlCol="0">
            <a:spAutoFit/>
          </a:bodyPr>
          <a:lstStyle/>
          <a:p>
            <a:r>
              <a:rPr lang="en-GB" sz="1200" dirty="0">
                <a:latin typeface="Raleway" pitchFamily="2" charset="0"/>
              </a:rPr>
              <a:t>4. Person two, shake hands with person three in your group and so on…</a:t>
            </a:r>
          </a:p>
        </p:txBody>
      </p:sp>
      <p:sp>
        <p:nvSpPr>
          <p:cNvPr id="15" name="TextBox 14">
            <a:extLst>
              <a:ext uri="{FF2B5EF4-FFF2-40B4-BE49-F238E27FC236}">
                <a16:creationId xmlns:a16="http://schemas.microsoft.com/office/drawing/2014/main" id="{1D38C4C3-6079-48B3-89B0-F4233422926D}"/>
              </a:ext>
            </a:extLst>
          </p:cNvPr>
          <p:cNvSpPr txBox="1"/>
          <p:nvPr/>
        </p:nvSpPr>
        <p:spPr>
          <a:xfrm>
            <a:off x="7162927" y="1598311"/>
            <a:ext cx="1861549" cy="1015663"/>
          </a:xfrm>
          <a:prstGeom prst="rect">
            <a:avLst/>
          </a:prstGeom>
          <a:noFill/>
        </p:spPr>
        <p:txBody>
          <a:bodyPr wrap="square" rtlCol="0">
            <a:spAutoFit/>
          </a:bodyPr>
          <a:lstStyle/>
          <a:p>
            <a:r>
              <a:rPr lang="en-GB" sz="1200" dirty="0">
                <a:latin typeface="Raleway" pitchFamily="2" charset="0"/>
              </a:rPr>
              <a:t>5. Look at your hands under the UV lamp. What do you see? How does this compare across groups?</a:t>
            </a:r>
          </a:p>
        </p:txBody>
      </p:sp>
      <p:sp>
        <p:nvSpPr>
          <p:cNvPr id="3" name="Text Placeholder 2">
            <a:extLst>
              <a:ext uri="{FF2B5EF4-FFF2-40B4-BE49-F238E27FC236}">
                <a16:creationId xmlns:a16="http://schemas.microsoft.com/office/drawing/2014/main" id="{B2D423EF-7036-460A-BD34-8DFC450FCC0C}"/>
              </a:ext>
            </a:extLst>
          </p:cNvPr>
          <p:cNvSpPr>
            <a:spLocks noGrp="1"/>
          </p:cNvSpPr>
          <p:nvPr>
            <p:ph type="body" idx="1"/>
          </p:nvPr>
        </p:nvSpPr>
        <p:spPr>
          <a:xfrm>
            <a:off x="307182" y="5004647"/>
            <a:ext cx="8717294" cy="1500187"/>
          </a:xfrm>
        </p:spPr>
        <p:txBody>
          <a:bodyPr/>
          <a:lstStyle/>
          <a:p>
            <a:r>
              <a:rPr lang="en-GB" dirty="0">
                <a:solidFill>
                  <a:schemeClr val="tx1"/>
                </a:solidFill>
                <a:latin typeface="Raleway" pitchFamily="2" charset="0"/>
              </a:rPr>
              <a:t>By taking part in a classroom experiment students learn how microbes can spread from one person to another through touch and why it is important to wash our hands properly. </a:t>
            </a:r>
          </a:p>
        </p:txBody>
      </p:sp>
      <p:sp>
        <p:nvSpPr>
          <p:cNvPr id="4" name="Footer Placeholder 3">
            <a:extLst>
              <a:ext uri="{FF2B5EF4-FFF2-40B4-BE49-F238E27FC236}">
                <a16:creationId xmlns:a16="http://schemas.microsoft.com/office/drawing/2014/main" id="{3A0888A1-8250-4DC6-9309-6F83D16102AA}"/>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495162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A9D8825-F1D5-4BBE-95BD-17B137F4B6BE}"/>
              </a:ext>
            </a:extLst>
          </p:cNvPr>
          <p:cNvSpPr>
            <a:spLocks noGrp="1"/>
          </p:cNvSpPr>
          <p:nvPr>
            <p:ph type="title"/>
          </p:nvPr>
        </p:nvSpPr>
        <p:spPr>
          <a:xfrm>
            <a:off x="522484" y="0"/>
            <a:ext cx="7886700" cy="1354745"/>
          </a:xfrm>
        </p:spPr>
        <p:txBody>
          <a:bodyPr>
            <a:normAutofit fontScale="90000"/>
          </a:bodyPr>
          <a:lstStyle/>
          <a:p>
            <a:r>
              <a:rPr lang="en-GB" sz="4800" dirty="0">
                <a:latin typeface="Raleway" pitchFamily="2" charset="0"/>
              </a:rPr>
              <a:t>KS3 – Hand Shaking Experiment</a:t>
            </a:r>
          </a:p>
        </p:txBody>
      </p:sp>
      <p:pic>
        <p:nvPicPr>
          <p:cNvPr id="9" name="Picture 8">
            <a:extLst>
              <a:ext uri="{FF2B5EF4-FFF2-40B4-BE49-F238E27FC236}">
                <a16:creationId xmlns:a16="http://schemas.microsoft.com/office/drawing/2014/main" id="{257D9F24-EA36-4B60-84B9-B86B58D9A142}"/>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10856" y="1526767"/>
            <a:ext cx="6237392" cy="3608019"/>
          </a:xfrm>
          <a:prstGeom prst="rect">
            <a:avLst/>
          </a:prstGeom>
        </p:spPr>
      </p:pic>
      <p:sp>
        <p:nvSpPr>
          <p:cNvPr id="11" name="TextBox 10">
            <a:extLst>
              <a:ext uri="{FF2B5EF4-FFF2-40B4-BE49-F238E27FC236}">
                <a16:creationId xmlns:a16="http://schemas.microsoft.com/office/drawing/2014/main" id="{122D8601-6A69-4E2B-98D7-4525BB7B1B0D}"/>
              </a:ext>
            </a:extLst>
          </p:cNvPr>
          <p:cNvSpPr txBox="1"/>
          <p:nvPr/>
        </p:nvSpPr>
        <p:spPr>
          <a:xfrm>
            <a:off x="269297" y="1708291"/>
            <a:ext cx="1174081" cy="1384995"/>
          </a:xfrm>
          <a:prstGeom prst="rect">
            <a:avLst/>
          </a:prstGeom>
          <a:noFill/>
        </p:spPr>
        <p:txBody>
          <a:bodyPr wrap="square" rtlCol="0">
            <a:spAutoFit/>
          </a:bodyPr>
          <a:lstStyle/>
          <a:p>
            <a:r>
              <a:rPr lang="en-GB" sz="1400" dirty="0">
                <a:latin typeface="Raleway" pitchFamily="2" charset="0"/>
              </a:rPr>
              <a:t>1. Draw a line on the base of the Petri dish to divide it in half</a:t>
            </a:r>
          </a:p>
        </p:txBody>
      </p:sp>
      <p:sp>
        <p:nvSpPr>
          <p:cNvPr id="12" name="TextBox 11">
            <a:extLst>
              <a:ext uri="{FF2B5EF4-FFF2-40B4-BE49-F238E27FC236}">
                <a16:creationId xmlns:a16="http://schemas.microsoft.com/office/drawing/2014/main" id="{D29883AD-C985-4D32-BEEF-7A5D843F6CC0}"/>
              </a:ext>
            </a:extLst>
          </p:cNvPr>
          <p:cNvSpPr txBox="1"/>
          <p:nvPr/>
        </p:nvSpPr>
        <p:spPr>
          <a:xfrm>
            <a:off x="1525242" y="1708291"/>
            <a:ext cx="1336558" cy="1169551"/>
          </a:xfrm>
          <a:prstGeom prst="rect">
            <a:avLst/>
          </a:prstGeom>
          <a:noFill/>
        </p:spPr>
        <p:txBody>
          <a:bodyPr wrap="square" rtlCol="0">
            <a:spAutoFit/>
          </a:bodyPr>
          <a:lstStyle/>
          <a:p>
            <a:r>
              <a:rPr lang="en-GB" sz="1400" dirty="0">
                <a:latin typeface="Raleway" pitchFamily="2" charset="0"/>
              </a:rPr>
              <a:t>2. Label one side of the base ‘clean’ and the other ‘dirty’</a:t>
            </a:r>
          </a:p>
        </p:txBody>
      </p:sp>
      <p:sp>
        <p:nvSpPr>
          <p:cNvPr id="13" name="TextBox 12">
            <a:extLst>
              <a:ext uri="{FF2B5EF4-FFF2-40B4-BE49-F238E27FC236}">
                <a16:creationId xmlns:a16="http://schemas.microsoft.com/office/drawing/2014/main" id="{9BAA88AD-0B8C-4F15-B794-B30C28BD206D}"/>
              </a:ext>
            </a:extLst>
          </p:cNvPr>
          <p:cNvSpPr txBox="1"/>
          <p:nvPr/>
        </p:nvSpPr>
        <p:spPr>
          <a:xfrm>
            <a:off x="2943664" y="1708291"/>
            <a:ext cx="1791796" cy="738664"/>
          </a:xfrm>
          <a:prstGeom prst="rect">
            <a:avLst/>
          </a:prstGeom>
          <a:noFill/>
        </p:spPr>
        <p:txBody>
          <a:bodyPr wrap="square" rtlCol="0">
            <a:spAutoFit/>
          </a:bodyPr>
          <a:lstStyle/>
          <a:p>
            <a:r>
              <a:rPr lang="en-GB" sz="1400" dirty="0">
                <a:latin typeface="Raleway" pitchFamily="2" charset="0"/>
              </a:rPr>
              <a:t>3. Make a finger print on the dirty side</a:t>
            </a:r>
          </a:p>
        </p:txBody>
      </p:sp>
      <p:sp>
        <p:nvSpPr>
          <p:cNvPr id="14" name="TextBox 13">
            <a:extLst>
              <a:ext uri="{FF2B5EF4-FFF2-40B4-BE49-F238E27FC236}">
                <a16:creationId xmlns:a16="http://schemas.microsoft.com/office/drawing/2014/main" id="{8E1E5E74-614B-4052-AC73-4FE63B45B98B}"/>
              </a:ext>
            </a:extLst>
          </p:cNvPr>
          <p:cNvSpPr txBox="1"/>
          <p:nvPr/>
        </p:nvSpPr>
        <p:spPr>
          <a:xfrm>
            <a:off x="4747516" y="1708291"/>
            <a:ext cx="1336558" cy="954107"/>
          </a:xfrm>
          <a:prstGeom prst="rect">
            <a:avLst/>
          </a:prstGeom>
          <a:noFill/>
        </p:spPr>
        <p:txBody>
          <a:bodyPr wrap="square" rtlCol="0">
            <a:spAutoFit/>
          </a:bodyPr>
          <a:lstStyle/>
          <a:p>
            <a:r>
              <a:rPr lang="en-GB" sz="1400" dirty="0">
                <a:latin typeface="Raleway" pitchFamily="2" charset="0"/>
              </a:rPr>
              <a:t>5. Wait at least 2 days. What do you see? </a:t>
            </a:r>
          </a:p>
        </p:txBody>
      </p:sp>
      <p:sp>
        <p:nvSpPr>
          <p:cNvPr id="15" name="TextBox 14">
            <a:extLst>
              <a:ext uri="{FF2B5EF4-FFF2-40B4-BE49-F238E27FC236}">
                <a16:creationId xmlns:a16="http://schemas.microsoft.com/office/drawing/2014/main" id="{1CC81973-83F2-40B5-9D12-7BA94005F310}"/>
              </a:ext>
            </a:extLst>
          </p:cNvPr>
          <p:cNvSpPr txBox="1"/>
          <p:nvPr/>
        </p:nvSpPr>
        <p:spPr>
          <a:xfrm>
            <a:off x="2943663" y="2446955"/>
            <a:ext cx="1791795" cy="954107"/>
          </a:xfrm>
          <a:prstGeom prst="rect">
            <a:avLst/>
          </a:prstGeom>
          <a:noFill/>
        </p:spPr>
        <p:txBody>
          <a:bodyPr wrap="square" rtlCol="0">
            <a:spAutoFit/>
          </a:bodyPr>
          <a:lstStyle/>
          <a:p>
            <a:r>
              <a:rPr lang="en-GB" sz="1400" dirty="0">
                <a:latin typeface="Raleway" pitchFamily="2" charset="0"/>
              </a:rPr>
              <a:t>4. Wash your hands and then make a fingerprint on the clean side</a:t>
            </a:r>
          </a:p>
        </p:txBody>
      </p:sp>
      <p:sp>
        <p:nvSpPr>
          <p:cNvPr id="2" name="TextBox 1">
            <a:extLst>
              <a:ext uri="{FF2B5EF4-FFF2-40B4-BE49-F238E27FC236}">
                <a16:creationId xmlns:a16="http://schemas.microsoft.com/office/drawing/2014/main" id="{A5D7D95E-F7BC-4ED5-A27D-8FF7411619C2}"/>
              </a:ext>
            </a:extLst>
          </p:cNvPr>
          <p:cNvSpPr txBox="1"/>
          <p:nvPr/>
        </p:nvSpPr>
        <p:spPr>
          <a:xfrm>
            <a:off x="150129" y="5361557"/>
            <a:ext cx="6237392" cy="923330"/>
          </a:xfrm>
          <a:prstGeom prst="rect">
            <a:avLst/>
          </a:prstGeom>
          <a:noFill/>
        </p:spPr>
        <p:txBody>
          <a:bodyPr wrap="square" rtlCol="0">
            <a:spAutoFit/>
          </a:bodyPr>
          <a:lstStyle/>
          <a:p>
            <a:r>
              <a:rPr lang="en-GB" dirty="0">
                <a:solidFill>
                  <a:schemeClr val="bg1"/>
                </a:solidFill>
                <a:latin typeface="Raleway" pitchFamily="2" charset="0"/>
              </a:rPr>
              <a:t>Through a classroom experiment, students learn how microbes can spread from one person to another by touch and why it is important to wash hands properly. </a:t>
            </a:r>
          </a:p>
        </p:txBody>
      </p:sp>
      <p:pic>
        <p:nvPicPr>
          <p:cNvPr id="17" name="Picture 16" descr="A picture containing Petri dish, one half labelled clean with two large colonies, the other half labelled dirty with five distinct colonies">
            <a:extLst>
              <a:ext uri="{FF2B5EF4-FFF2-40B4-BE49-F238E27FC236}">
                <a16:creationId xmlns:a16="http://schemas.microsoft.com/office/drawing/2014/main" id="{9F9156E9-E3C8-4537-9EE5-2A86BC64DA10}"/>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704479" y="4484388"/>
            <a:ext cx="2246879" cy="2293982"/>
          </a:xfrm>
          <a:prstGeom prst="rect">
            <a:avLst/>
          </a:prstGeom>
        </p:spPr>
      </p:pic>
      <p:pic>
        <p:nvPicPr>
          <p:cNvPr id="8" name="Picture 7" descr="KS3 hand shaking experiment student hand out">
            <a:extLst>
              <a:ext uri="{FF2B5EF4-FFF2-40B4-BE49-F238E27FC236}">
                <a16:creationId xmlns:a16="http://schemas.microsoft.com/office/drawing/2014/main" id="{FAC2CAEC-FA32-44F2-85D8-BEEFF5E24715}"/>
              </a:ext>
            </a:extLst>
          </p:cNvPr>
          <p:cNvPicPr>
            <a:picLocks noChangeAspect="1"/>
          </p:cNvPicPr>
          <p:nvPr/>
        </p:nvPicPr>
        <p:blipFill>
          <a:blip r:embed="rId5"/>
          <a:stretch>
            <a:fillRect/>
          </a:stretch>
        </p:blipFill>
        <p:spPr>
          <a:xfrm>
            <a:off x="6668575" y="1277139"/>
            <a:ext cx="2345843" cy="3207249"/>
          </a:xfrm>
          <a:prstGeom prst="rect">
            <a:avLst/>
          </a:prstGeom>
        </p:spPr>
      </p:pic>
      <p:sp>
        <p:nvSpPr>
          <p:cNvPr id="4" name="Footer Placeholder 3">
            <a:extLst>
              <a:ext uri="{FF2B5EF4-FFF2-40B4-BE49-F238E27FC236}">
                <a16:creationId xmlns:a16="http://schemas.microsoft.com/office/drawing/2014/main" id="{CEA5376D-7359-43C2-BE09-15F19B1704E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854271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1D38007-630C-4C83-88A8-A41041979433}"/>
              </a:ext>
            </a:extLst>
          </p:cNvPr>
          <p:cNvSpPr>
            <a:spLocks noGrp="1"/>
          </p:cNvSpPr>
          <p:nvPr>
            <p:ph type="title"/>
          </p:nvPr>
        </p:nvSpPr>
        <p:spPr>
          <a:xfrm>
            <a:off x="522484" y="118364"/>
            <a:ext cx="7886700" cy="813299"/>
          </a:xfrm>
        </p:spPr>
        <p:txBody>
          <a:bodyPr>
            <a:normAutofit fontScale="90000"/>
          </a:bodyPr>
          <a:lstStyle/>
          <a:p>
            <a:r>
              <a:rPr lang="en-GB" sz="4800" dirty="0">
                <a:latin typeface="Raleway" pitchFamily="2" charset="0"/>
              </a:rPr>
              <a:t>KS4 – Toilet Paper Experiment</a:t>
            </a:r>
          </a:p>
        </p:txBody>
      </p:sp>
      <p:pic>
        <p:nvPicPr>
          <p:cNvPr id="9" name="Picture 8">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94036" y="1122440"/>
            <a:ext cx="6790239" cy="3889305"/>
          </a:xfrm>
          <a:prstGeom prst="rect">
            <a:avLst/>
          </a:prstGeom>
        </p:spPr>
      </p:pic>
      <p:sp>
        <p:nvSpPr>
          <p:cNvPr id="11" name="TextBox 10">
            <a:extLst>
              <a:ext uri="{FF2B5EF4-FFF2-40B4-BE49-F238E27FC236}">
                <a16:creationId xmlns:a16="http://schemas.microsoft.com/office/drawing/2014/main" id="{10C63F86-AD58-492E-9386-0A325AB690B9}"/>
              </a:ext>
            </a:extLst>
          </p:cNvPr>
          <p:cNvSpPr txBox="1"/>
          <p:nvPr/>
        </p:nvSpPr>
        <p:spPr>
          <a:xfrm>
            <a:off x="243790" y="1279703"/>
            <a:ext cx="1679603" cy="954107"/>
          </a:xfrm>
          <a:prstGeom prst="rect">
            <a:avLst/>
          </a:prstGeom>
          <a:noFill/>
        </p:spPr>
        <p:txBody>
          <a:bodyPr wrap="square" rtlCol="0">
            <a:spAutoFit/>
          </a:bodyPr>
          <a:lstStyle/>
          <a:p>
            <a:r>
              <a:rPr lang="en-GB" sz="1400" dirty="0">
                <a:latin typeface="Raleway" pitchFamily="2" charset="0"/>
              </a:rPr>
              <a:t>1. Label 3 sterile malt agar plates A to C with your name and date</a:t>
            </a:r>
          </a:p>
        </p:txBody>
      </p:sp>
      <p:sp>
        <p:nvSpPr>
          <p:cNvPr id="17" name="TextBox 16">
            <a:extLst>
              <a:ext uri="{FF2B5EF4-FFF2-40B4-BE49-F238E27FC236}">
                <a16:creationId xmlns:a16="http://schemas.microsoft.com/office/drawing/2014/main" id="{F936B776-FD0B-4A4A-9ACA-B9996D9ABD74}"/>
              </a:ext>
            </a:extLst>
          </p:cNvPr>
          <p:cNvSpPr txBox="1"/>
          <p:nvPr/>
        </p:nvSpPr>
        <p:spPr>
          <a:xfrm>
            <a:off x="284721" y="2388339"/>
            <a:ext cx="1638672" cy="738664"/>
          </a:xfrm>
          <a:prstGeom prst="rect">
            <a:avLst/>
          </a:prstGeom>
          <a:noFill/>
        </p:spPr>
        <p:txBody>
          <a:bodyPr wrap="square" rtlCol="0">
            <a:spAutoFit/>
          </a:bodyPr>
          <a:lstStyle/>
          <a:p>
            <a:r>
              <a:rPr lang="en-GB" sz="1400" dirty="0">
                <a:latin typeface="Raleway" pitchFamily="2" charset="0"/>
              </a:rPr>
              <a:t>2. Wash your hands and dry thoroughly</a:t>
            </a:r>
          </a:p>
        </p:txBody>
      </p:sp>
      <p:sp>
        <p:nvSpPr>
          <p:cNvPr id="12" name="TextBox 11">
            <a:extLst>
              <a:ext uri="{FF2B5EF4-FFF2-40B4-BE49-F238E27FC236}">
                <a16:creationId xmlns:a16="http://schemas.microsoft.com/office/drawing/2014/main" id="{0739FF9F-D6EE-4D5D-852A-1134DEA320E9}"/>
              </a:ext>
            </a:extLst>
          </p:cNvPr>
          <p:cNvSpPr txBox="1"/>
          <p:nvPr/>
        </p:nvSpPr>
        <p:spPr>
          <a:xfrm>
            <a:off x="2030766" y="1279702"/>
            <a:ext cx="2541234" cy="738664"/>
          </a:xfrm>
          <a:prstGeom prst="rect">
            <a:avLst/>
          </a:prstGeom>
          <a:noFill/>
        </p:spPr>
        <p:txBody>
          <a:bodyPr wrap="square" rtlCol="0">
            <a:spAutoFit/>
          </a:bodyPr>
          <a:lstStyle/>
          <a:p>
            <a:r>
              <a:rPr lang="en-GB" sz="1400" dirty="0">
                <a:latin typeface="Raleway" pitchFamily="2" charset="0"/>
              </a:rPr>
              <a:t>3. Swab the plate of </a:t>
            </a:r>
            <a:r>
              <a:rPr lang="en-GB" sz="1400" i="1" dirty="0">
                <a:latin typeface="Raleway" pitchFamily="2" charset="0"/>
              </a:rPr>
              <a:t>Saccharomyces cerevisiae</a:t>
            </a:r>
            <a:r>
              <a:rPr lang="en-GB" sz="1400" dirty="0">
                <a:latin typeface="Raleway" pitchFamily="2" charset="0"/>
              </a:rPr>
              <a:t> then wipe it on plate A</a:t>
            </a:r>
          </a:p>
        </p:txBody>
      </p:sp>
      <p:sp>
        <p:nvSpPr>
          <p:cNvPr id="15" name="TextBox 14">
            <a:extLst>
              <a:ext uri="{FF2B5EF4-FFF2-40B4-BE49-F238E27FC236}">
                <a16:creationId xmlns:a16="http://schemas.microsoft.com/office/drawing/2014/main" id="{13DEAA14-AAB4-4FD0-BCCF-0B308E3BAF7A}"/>
              </a:ext>
            </a:extLst>
          </p:cNvPr>
          <p:cNvSpPr txBox="1"/>
          <p:nvPr/>
        </p:nvSpPr>
        <p:spPr>
          <a:xfrm>
            <a:off x="1980628" y="2174605"/>
            <a:ext cx="2874144" cy="954107"/>
          </a:xfrm>
          <a:prstGeom prst="rect">
            <a:avLst/>
          </a:prstGeom>
          <a:noFill/>
        </p:spPr>
        <p:txBody>
          <a:bodyPr wrap="square" rtlCol="0">
            <a:spAutoFit/>
          </a:bodyPr>
          <a:lstStyle/>
          <a:p>
            <a:r>
              <a:rPr lang="en-GB" sz="1400" dirty="0">
                <a:latin typeface="Raleway" pitchFamily="2" charset="0"/>
              </a:rPr>
              <a:t>4. Cover a new swab with a layer of toilet paper then swab the plate of </a:t>
            </a:r>
            <a:r>
              <a:rPr lang="en-GB" sz="1400" i="1" dirty="0">
                <a:latin typeface="Raleway" pitchFamily="2" charset="0"/>
              </a:rPr>
              <a:t>Saccharomyces cerevisiae</a:t>
            </a:r>
            <a:r>
              <a:rPr lang="en-GB" sz="1400" dirty="0">
                <a:latin typeface="Raleway" pitchFamily="2" charset="0"/>
              </a:rPr>
              <a:t> and wipe it on plate B</a:t>
            </a:r>
          </a:p>
        </p:txBody>
      </p:sp>
      <p:sp>
        <p:nvSpPr>
          <p:cNvPr id="13" name="TextBox 12">
            <a:extLst>
              <a:ext uri="{FF2B5EF4-FFF2-40B4-BE49-F238E27FC236}">
                <a16:creationId xmlns:a16="http://schemas.microsoft.com/office/drawing/2014/main" id="{0BE5D468-05C3-40C1-BACC-C6181541D72B}"/>
              </a:ext>
            </a:extLst>
          </p:cNvPr>
          <p:cNvSpPr txBox="1"/>
          <p:nvPr/>
        </p:nvSpPr>
        <p:spPr>
          <a:xfrm>
            <a:off x="4764161" y="1279702"/>
            <a:ext cx="2012035" cy="738664"/>
          </a:xfrm>
          <a:prstGeom prst="rect">
            <a:avLst/>
          </a:prstGeom>
          <a:noFill/>
        </p:spPr>
        <p:txBody>
          <a:bodyPr wrap="square" rtlCol="0">
            <a:spAutoFit/>
          </a:bodyPr>
          <a:lstStyle/>
          <a:p>
            <a:r>
              <a:rPr lang="en-GB" sz="1400" dirty="0">
                <a:latin typeface="Raleway" pitchFamily="2" charset="0"/>
              </a:rPr>
              <a:t>5. Repeat step 4 then wash the swab and wipe it on plate C</a:t>
            </a:r>
          </a:p>
        </p:txBody>
      </p:sp>
      <p:sp>
        <p:nvSpPr>
          <p:cNvPr id="14" name="TextBox 13">
            <a:extLst>
              <a:ext uri="{FF2B5EF4-FFF2-40B4-BE49-F238E27FC236}">
                <a16:creationId xmlns:a16="http://schemas.microsoft.com/office/drawing/2014/main" id="{1111EB32-CA9A-4747-AF43-14944B001332}"/>
              </a:ext>
            </a:extLst>
          </p:cNvPr>
          <p:cNvSpPr txBox="1"/>
          <p:nvPr/>
        </p:nvSpPr>
        <p:spPr>
          <a:xfrm>
            <a:off x="4948808" y="2233810"/>
            <a:ext cx="1639465" cy="523220"/>
          </a:xfrm>
          <a:prstGeom prst="rect">
            <a:avLst/>
          </a:prstGeom>
          <a:noFill/>
        </p:spPr>
        <p:txBody>
          <a:bodyPr wrap="square" rtlCol="0">
            <a:spAutoFit/>
          </a:bodyPr>
          <a:lstStyle/>
          <a:p>
            <a:r>
              <a:rPr lang="en-GB" sz="1400" dirty="0">
                <a:latin typeface="Raleway" pitchFamily="2" charset="0"/>
              </a:rPr>
              <a:t>6. Turn the plates upside down</a:t>
            </a:r>
          </a:p>
        </p:txBody>
      </p:sp>
      <p:sp>
        <p:nvSpPr>
          <p:cNvPr id="10" name="TextBox 9">
            <a:extLst>
              <a:ext uri="{FF2B5EF4-FFF2-40B4-BE49-F238E27FC236}">
                <a16:creationId xmlns:a16="http://schemas.microsoft.com/office/drawing/2014/main" id="{60C852CF-B34B-49CB-B740-0F6117221368}"/>
              </a:ext>
            </a:extLst>
          </p:cNvPr>
          <p:cNvSpPr txBox="1"/>
          <p:nvPr/>
        </p:nvSpPr>
        <p:spPr>
          <a:xfrm>
            <a:off x="0" y="5247197"/>
            <a:ext cx="9144000" cy="877163"/>
          </a:xfrm>
          <a:prstGeom prst="rect">
            <a:avLst/>
          </a:prstGeom>
          <a:noFill/>
        </p:spPr>
        <p:txBody>
          <a:bodyPr wrap="square" rtlCol="0">
            <a:spAutoFit/>
          </a:bodyPr>
          <a:lstStyle/>
          <a:p>
            <a:r>
              <a:rPr lang="en-GB" sz="1700" dirty="0">
                <a:solidFill>
                  <a:schemeClr val="bg1"/>
                </a:solidFill>
                <a:latin typeface="Raleway" pitchFamily="2" charset="0"/>
              </a:rPr>
              <a:t>Through a classroom experiment, students learn how easily microbes can spread from one person to another by touch and why it is important to wash hands properly. Students will also learn how microbes can spread via droplet transmission (coughs and sneezes). </a:t>
            </a:r>
          </a:p>
        </p:txBody>
      </p:sp>
      <p:pic>
        <p:nvPicPr>
          <p:cNvPr id="2" name="Picture 1" descr="KS4 hand hygiene quiz student hand out">
            <a:extLst>
              <a:ext uri="{FF2B5EF4-FFF2-40B4-BE49-F238E27FC236}">
                <a16:creationId xmlns:a16="http://schemas.microsoft.com/office/drawing/2014/main" id="{43D1EAEF-C0AA-4C0C-AC60-A5931AF59E2C}"/>
              </a:ext>
            </a:extLst>
          </p:cNvPr>
          <p:cNvPicPr>
            <a:picLocks noChangeAspect="1"/>
          </p:cNvPicPr>
          <p:nvPr/>
        </p:nvPicPr>
        <p:blipFill>
          <a:blip r:embed="rId3"/>
          <a:stretch>
            <a:fillRect/>
          </a:stretch>
        </p:blipFill>
        <p:spPr>
          <a:xfrm>
            <a:off x="6803325" y="2029372"/>
            <a:ext cx="2277914" cy="3122314"/>
          </a:xfrm>
          <a:prstGeom prst="rect">
            <a:avLst/>
          </a:prstGeom>
        </p:spPr>
      </p:pic>
      <p:sp>
        <p:nvSpPr>
          <p:cNvPr id="4" name="Footer Placeholder 3">
            <a:extLst>
              <a:ext uri="{FF2B5EF4-FFF2-40B4-BE49-F238E27FC236}">
                <a16:creationId xmlns:a16="http://schemas.microsoft.com/office/drawing/2014/main" id="{15B76161-8429-4250-AECD-52B92B1FBD35}"/>
              </a:ext>
            </a:extLst>
          </p:cNvPr>
          <p:cNvSpPr>
            <a:spLocks noGrp="1"/>
          </p:cNvSpPr>
          <p:nvPr>
            <p:ph type="ftr" sz="quarter" idx="11"/>
          </p:nvPr>
        </p:nvSpPr>
        <p:spPr/>
        <p:txBody>
          <a:bodyPr/>
          <a:lstStyle/>
          <a:p>
            <a:r>
              <a:rPr lang="en-GB" dirty="0">
                <a:latin typeface="Raleway" pitchFamily="2" charset="0"/>
              </a:rPr>
              <a:t>e-Bug.eu </a:t>
            </a:r>
          </a:p>
        </p:txBody>
      </p:sp>
    </p:spTree>
    <p:extLst>
      <p:ext uri="{BB962C8B-B14F-4D97-AF65-F5344CB8AC3E}">
        <p14:creationId xmlns:p14="http://schemas.microsoft.com/office/powerpoint/2010/main" val="1000555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1237B-0549-411B-B62E-5E395A3DAD66}"/>
              </a:ext>
            </a:extLst>
          </p:cNvPr>
          <p:cNvSpPr>
            <a:spLocks noGrp="1"/>
          </p:cNvSpPr>
          <p:nvPr>
            <p:ph type="title"/>
          </p:nvPr>
        </p:nvSpPr>
        <p:spPr>
          <a:xfrm>
            <a:off x="623888" y="0"/>
            <a:ext cx="7886700" cy="900470"/>
          </a:xfrm>
        </p:spPr>
        <p:txBody>
          <a:bodyPr>
            <a:normAutofit/>
          </a:bodyPr>
          <a:lstStyle/>
          <a:p>
            <a:r>
              <a:rPr lang="en-GB" sz="4000" dirty="0">
                <a:solidFill>
                  <a:schemeClr val="tx1"/>
                </a:solidFill>
                <a:latin typeface="Raleway" pitchFamily="2" charset="0"/>
              </a:rPr>
              <a:t>KS1 – Demonstration</a:t>
            </a:r>
          </a:p>
        </p:txBody>
      </p:sp>
      <p:pic>
        <p:nvPicPr>
          <p:cNvPr id="10" name="Picture 9">
            <a:extLst>
              <a:ext uri="{FF2B5EF4-FFF2-40B4-BE49-F238E27FC236}">
                <a16:creationId xmlns:a16="http://schemas.microsoft.com/office/drawing/2014/main" id="{85CA9F83-013E-4C65-A2D7-450897B0D87F}"/>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6643" y="1884586"/>
            <a:ext cx="4846671" cy="2134734"/>
          </a:xfrm>
          <a:prstGeom prst="rect">
            <a:avLst/>
          </a:prstGeom>
        </p:spPr>
      </p:pic>
      <p:sp>
        <p:nvSpPr>
          <p:cNvPr id="11" name="TextBox 10">
            <a:extLst>
              <a:ext uri="{FF2B5EF4-FFF2-40B4-BE49-F238E27FC236}">
                <a16:creationId xmlns:a16="http://schemas.microsoft.com/office/drawing/2014/main" id="{02BE94AC-B588-45AB-9AD8-A31F36CDB905}"/>
              </a:ext>
            </a:extLst>
          </p:cNvPr>
          <p:cNvSpPr txBox="1"/>
          <p:nvPr/>
        </p:nvSpPr>
        <p:spPr>
          <a:xfrm>
            <a:off x="266077" y="2016575"/>
            <a:ext cx="1129507" cy="830997"/>
          </a:xfrm>
          <a:prstGeom prst="rect">
            <a:avLst/>
          </a:prstGeom>
          <a:noFill/>
        </p:spPr>
        <p:txBody>
          <a:bodyPr wrap="square" rtlCol="0">
            <a:spAutoFit/>
          </a:bodyPr>
          <a:lstStyle/>
          <a:p>
            <a:r>
              <a:rPr lang="en-GB" sz="1200" dirty="0">
                <a:latin typeface="Raleway" pitchFamily="2" charset="0"/>
              </a:rPr>
              <a:t>1. Dip the cocktail stick into the plain water</a:t>
            </a:r>
          </a:p>
        </p:txBody>
      </p:sp>
      <p:sp>
        <p:nvSpPr>
          <p:cNvPr id="12" name="TextBox 11">
            <a:extLst>
              <a:ext uri="{FF2B5EF4-FFF2-40B4-BE49-F238E27FC236}">
                <a16:creationId xmlns:a16="http://schemas.microsoft.com/office/drawing/2014/main" id="{097F9554-0F01-407C-8B3E-5B05BE419E70}"/>
              </a:ext>
            </a:extLst>
          </p:cNvPr>
          <p:cNvSpPr txBox="1"/>
          <p:nvPr/>
        </p:nvSpPr>
        <p:spPr>
          <a:xfrm>
            <a:off x="1710800" y="2016575"/>
            <a:ext cx="1274922" cy="1200329"/>
          </a:xfrm>
          <a:prstGeom prst="rect">
            <a:avLst/>
          </a:prstGeom>
          <a:noFill/>
        </p:spPr>
        <p:txBody>
          <a:bodyPr wrap="square" rtlCol="0">
            <a:spAutoFit/>
          </a:bodyPr>
          <a:lstStyle/>
          <a:p>
            <a:r>
              <a:rPr lang="en-GB" sz="1200" dirty="0">
                <a:latin typeface="Raleway" pitchFamily="2" charset="0"/>
              </a:rPr>
              <a:t>2. Dip the cocktail stick into the pepper water and swirl the stick around</a:t>
            </a:r>
          </a:p>
        </p:txBody>
      </p:sp>
      <p:sp>
        <p:nvSpPr>
          <p:cNvPr id="13" name="TextBox 12">
            <a:extLst>
              <a:ext uri="{FF2B5EF4-FFF2-40B4-BE49-F238E27FC236}">
                <a16:creationId xmlns:a16="http://schemas.microsoft.com/office/drawing/2014/main" id="{5736D777-3FBE-4B6F-B5A0-9329AA1E44F4}"/>
              </a:ext>
            </a:extLst>
          </p:cNvPr>
          <p:cNvSpPr txBox="1"/>
          <p:nvPr/>
        </p:nvSpPr>
        <p:spPr>
          <a:xfrm>
            <a:off x="3374531" y="2016574"/>
            <a:ext cx="1274922" cy="1200329"/>
          </a:xfrm>
          <a:prstGeom prst="rect">
            <a:avLst/>
          </a:prstGeom>
          <a:noFill/>
        </p:spPr>
        <p:txBody>
          <a:bodyPr wrap="square" rtlCol="0">
            <a:spAutoFit/>
          </a:bodyPr>
          <a:lstStyle/>
          <a:p>
            <a:r>
              <a:rPr lang="en-GB" sz="1200" dirty="0">
                <a:latin typeface="Raleway" pitchFamily="2" charset="0"/>
              </a:rPr>
              <a:t>3. Dip the cocktail stick into the soap then back into the pepper water</a:t>
            </a:r>
          </a:p>
        </p:txBody>
      </p:sp>
      <p:sp>
        <p:nvSpPr>
          <p:cNvPr id="9" name="Text Placeholder 2">
            <a:extLst>
              <a:ext uri="{FF2B5EF4-FFF2-40B4-BE49-F238E27FC236}">
                <a16:creationId xmlns:a16="http://schemas.microsoft.com/office/drawing/2014/main" id="{195F4CE0-5CD2-4911-A30B-9FCFF177449B}"/>
              </a:ext>
            </a:extLst>
          </p:cNvPr>
          <p:cNvSpPr txBox="1">
            <a:spLocks/>
          </p:cNvSpPr>
          <p:nvPr/>
        </p:nvSpPr>
        <p:spPr>
          <a:xfrm>
            <a:off x="179371" y="5230360"/>
            <a:ext cx="4846671" cy="90047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0">
              <a:lnSpc>
                <a:spcPct val="100000"/>
              </a:lnSpc>
              <a:spcBef>
                <a:spcPts val="0"/>
              </a:spcBef>
              <a:defRPr/>
            </a:pPr>
            <a:r>
              <a:rPr lang="en-GB" dirty="0">
                <a:solidFill>
                  <a:schemeClr val="tx1"/>
                </a:solidFill>
                <a:latin typeface="Raleway" pitchFamily="2" charset="0"/>
              </a:rPr>
              <a:t>Highlight </a:t>
            </a:r>
            <a:r>
              <a:rPr lang="en-GB" i="1" dirty="0">
                <a:solidFill>
                  <a:schemeClr val="tx1"/>
                </a:solidFill>
                <a:latin typeface="Raleway" pitchFamily="2" charset="0"/>
              </a:rPr>
              <a:t>how </a:t>
            </a:r>
            <a:r>
              <a:rPr lang="en-GB" dirty="0">
                <a:solidFill>
                  <a:schemeClr val="tx1"/>
                </a:solidFill>
                <a:latin typeface="Raleway" pitchFamily="2" charset="0"/>
              </a:rPr>
              <a:t>and </a:t>
            </a:r>
            <a:r>
              <a:rPr lang="en-GB" i="1" dirty="0">
                <a:solidFill>
                  <a:schemeClr val="tx1"/>
                </a:solidFill>
                <a:latin typeface="Raleway" pitchFamily="2" charset="0"/>
              </a:rPr>
              <a:t>when </a:t>
            </a:r>
            <a:r>
              <a:rPr lang="en-GB" dirty="0">
                <a:solidFill>
                  <a:schemeClr val="tx1"/>
                </a:solidFill>
                <a:latin typeface="Raleway" pitchFamily="2" charset="0"/>
              </a:rPr>
              <a:t>to wash our hands </a:t>
            </a:r>
          </a:p>
        </p:txBody>
      </p:sp>
      <p:sp>
        <p:nvSpPr>
          <p:cNvPr id="3" name="Text Placeholder 2">
            <a:extLst>
              <a:ext uri="{FF2B5EF4-FFF2-40B4-BE49-F238E27FC236}">
                <a16:creationId xmlns:a16="http://schemas.microsoft.com/office/drawing/2014/main" id="{64F2E943-0929-4EAB-9F9F-945F2C0D5129}"/>
              </a:ext>
            </a:extLst>
          </p:cNvPr>
          <p:cNvSpPr>
            <a:spLocks noGrp="1"/>
          </p:cNvSpPr>
          <p:nvPr>
            <p:ph type="body" idx="1"/>
          </p:nvPr>
        </p:nvSpPr>
        <p:spPr>
          <a:xfrm>
            <a:off x="4964669" y="1532104"/>
            <a:ext cx="4185704" cy="5006809"/>
          </a:xfrm>
        </p:spPr>
        <p:txBody>
          <a:bodyPr>
            <a:normAutofit fontScale="92500" lnSpcReduction="10000"/>
          </a:bodyPr>
          <a:lstStyle/>
          <a:p>
            <a:pPr marL="214313" indent="-214313">
              <a:buFont typeface="Arial" panose="020B0604020202020204" pitchFamily="34" charset="0"/>
              <a:buChar char="•"/>
            </a:pPr>
            <a:r>
              <a:rPr lang="en-GB" dirty="0">
                <a:solidFill>
                  <a:schemeClr val="tx1"/>
                </a:solidFill>
                <a:latin typeface="Raleway" pitchFamily="2" charset="0"/>
              </a:rPr>
              <a:t>The surface of the water represents their hands; the pepper represents microbes</a:t>
            </a:r>
          </a:p>
          <a:p>
            <a:pPr marL="214313" indent="-214313">
              <a:buFont typeface="Arial" panose="020B0604020202020204" pitchFamily="34" charset="0"/>
              <a:buChar char="•"/>
            </a:pPr>
            <a:endParaRPr lang="en-GB" dirty="0">
              <a:solidFill>
                <a:schemeClr val="tx1"/>
              </a:solidFill>
              <a:latin typeface="Raleway" pitchFamily="2" charset="0"/>
            </a:endParaRPr>
          </a:p>
          <a:p>
            <a:pPr marL="214313" indent="-214313">
              <a:buFont typeface="Arial" panose="020B0604020202020204" pitchFamily="34" charset="0"/>
              <a:buChar char="•"/>
            </a:pPr>
            <a:r>
              <a:rPr lang="en-GB" dirty="0">
                <a:solidFill>
                  <a:schemeClr val="tx1"/>
                </a:solidFill>
                <a:latin typeface="Raleway" pitchFamily="2" charset="0"/>
              </a:rPr>
              <a:t>Step 2 represents washing hands with just water – only moving the microbes around</a:t>
            </a:r>
          </a:p>
          <a:p>
            <a:pPr marL="214313" indent="-214313">
              <a:buFont typeface="Arial" panose="020B0604020202020204" pitchFamily="34" charset="0"/>
              <a:buChar char="•"/>
            </a:pPr>
            <a:endParaRPr lang="en-GB" dirty="0">
              <a:solidFill>
                <a:schemeClr val="tx1"/>
              </a:solidFill>
              <a:latin typeface="Raleway" pitchFamily="2" charset="0"/>
            </a:endParaRPr>
          </a:p>
          <a:p>
            <a:pPr marL="214313" indent="-214313">
              <a:buFont typeface="Arial" panose="020B0604020202020204" pitchFamily="34" charset="0"/>
              <a:buChar char="•"/>
            </a:pPr>
            <a:r>
              <a:rPr lang="en-GB" dirty="0">
                <a:solidFill>
                  <a:schemeClr val="tx1"/>
                </a:solidFill>
                <a:latin typeface="Raleway" pitchFamily="2" charset="0"/>
              </a:rPr>
              <a:t>Step 3 – the pepper moves towards the edge of the bowl. The soap breaks down the oil on our hands and the microbes will be removed when we rinse our hands with water</a:t>
            </a:r>
          </a:p>
        </p:txBody>
      </p:sp>
      <p:sp>
        <p:nvSpPr>
          <p:cNvPr id="4" name="Footer Placeholder 3">
            <a:extLst>
              <a:ext uri="{FF2B5EF4-FFF2-40B4-BE49-F238E27FC236}">
                <a16:creationId xmlns:a16="http://schemas.microsoft.com/office/drawing/2014/main" id="{919FD2BA-4542-4341-8361-7A79DEAA33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spTree>
    <p:extLst>
      <p:ext uri="{BB962C8B-B14F-4D97-AF65-F5344CB8AC3E}">
        <p14:creationId xmlns:p14="http://schemas.microsoft.com/office/powerpoint/2010/main" val="1374992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B08EA-5152-4E77-854A-41EFD1B792BE}"/>
              </a:ext>
            </a:extLst>
          </p:cNvPr>
          <p:cNvSpPr>
            <a:spLocks noGrp="1"/>
          </p:cNvSpPr>
          <p:nvPr>
            <p:ph type="title"/>
          </p:nvPr>
        </p:nvSpPr>
        <p:spPr/>
        <p:txBody>
          <a:bodyPr/>
          <a:lstStyle/>
          <a:p>
            <a:r>
              <a:rPr lang="en-GB" dirty="0">
                <a:latin typeface="Raleway" pitchFamily="2" charset="0"/>
              </a:rPr>
              <a:t>Debrief	</a:t>
            </a:r>
          </a:p>
        </p:txBody>
      </p:sp>
      <p:sp>
        <p:nvSpPr>
          <p:cNvPr id="3" name="Content Placeholder 2">
            <a:extLst>
              <a:ext uri="{FF2B5EF4-FFF2-40B4-BE49-F238E27FC236}">
                <a16:creationId xmlns:a16="http://schemas.microsoft.com/office/drawing/2014/main" id="{E6132571-0342-42D4-AE12-64155643B0CA}"/>
              </a:ext>
            </a:extLst>
          </p:cNvPr>
          <p:cNvSpPr>
            <a:spLocks noGrp="1"/>
          </p:cNvSpPr>
          <p:nvPr>
            <p:ph idx="1"/>
          </p:nvPr>
        </p:nvSpPr>
        <p:spPr/>
        <p:txBody>
          <a:bodyPr/>
          <a:lstStyle/>
          <a:p>
            <a:r>
              <a:rPr lang="en-GB" dirty="0">
                <a:latin typeface="Raleway" pitchFamily="2" charset="0"/>
              </a:rPr>
              <a:t>What went well?</a:t>
            </a:r>
          </a:p>
          <a:p>
            <a:endParaRPr lang="en-GB" dirty="0">
              <a:latin typeface="Raleway" pitchFamily="2" charset="0"/>
            </a:endParaRPr>
          </a:p>
          <a:p>
            <a:r>
              <a:rPr lang="en-GB" dirty="0">
                <a:latin typeface="Raleway" pitchFamily="2" charset="0"/>
              </a:rPr>
              <a:t>What didn’t go well?</a:t>
            </a:r>
          </a:p>
          <a:p>
            <a:endParaRPr lang="en-GB" dirty="0">
              <a:latin typeface="Raleway" pitchFamily="2" charset="0"/>
            </a:endParaRPr>
          </a:p>
          <a:p>
            <a:r>
              <a:rPr lang="en-GB" dirty="0">
                <a:latin typeface="Raleway" pitchFamily="2" charset="0"/>
              </a:rPr>
              <a:t>Considerations for teachers/ future training sessions?</a:t>
            </a:r>
          </a:p>
        </p:txBody>
      </p:sp>
      <p:sp>
        <p:nvSpPr>
          <p:cNvPr id="4" name="Footer Placeholder 3">
            <a:extLst>
              <a:ext uri="{FF2B5EF4-FFF2-40B4-BE49-F238E27FC236}">
                <a16:creationId xmlns:a16="http://schemas.microsoft.com/office/drawing/2014/main" id="{EF6EDE56-81E6-4E3E-A33F-A8004D3D1D49}"/>
              </a:ext>
            </a:extLst>
          </p:cNvPr>
          <p:cNvSpPr>
            <a:spLocks noGrp="1"/>
          </p:cNvSpPr>
          <p:nvPr>
            <p:ph type="ftr" sz="quarter" idx="11"/>
          </p:nvPr>
        </p:nvSpPr>
        <p:spPr/>
        <p:txBody>
          <a:bodyPr/>
          <a:lstStyle/>
          <a:p>
            <a:r>
              <a:rPr lang="en-GB" dirty="0">
                <a:latin typeface="Raleway" pitchFamily="2" charset="0"/>
              </a:rPr>
              <a:t>e-Bug.eu</a:t>
            </a:r>
            <a:endParaRPr lang="en-GB" sz="1050" dirty="0">
              <a:latin typeface="Raleway" pitchFamily="2" charset="0"/>
            </a:endParaRPr>
          </a:p>
        </p:txBody>
      </p:sp>
    </p:spTree>
    <p:extLst>
      <p:ext uri="{BB962C8B-B14F-4D97-AF65-F5344CB8AC3E}">
        <p14:creationId xmlns:p14="http://schemas.microsoft.com/office/powerpoint/2010/main" val="759826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489BD6E2-1DE6-490C-9B19-EA0925DFBFA1}"/>
              </a:ext>
            </a:extLst>
          </p:cNvPr>
          <p:cNvSpPr>
            <a:spLocks noGrp="1"/>
          </p:cNvSpPr>
          <p:nvPr>
            <p:ph type="title"/>
          </p:nvPr>
        </p:nvSpPr>
        <p:spPr>
          <a:xfrm>
            <a:off x="628650" y="365126"/>
            <a:ext cx="7886700" cy="1325563"/>
          </a:xfrm>
        </p:spPr>
        <p:txBody>
          <a:bodyPr/>
          <a:lstStyle/>
          <a:p>
            <a:r>
              <a:rPr lang="en-GB" dirty="0">
                <a:latin typeface="Raleway" pitchFamily="2" charset="0"/>
              </a:rPr>
              <a:t>Teaching Resources Available for:</a:t>
            </a:r>
          </a:p>
        </p:txBody>
      </p:sp>
      <p:sp>
        <p:nvSpPr>
          <p:cNvPr id="3" name="Rectangle: Rounded Corners 2">
            <a:extLst>
              <a:ext uri="{FF2B5EF4-FFF2-40B4-BE49-F238E27FC236}">
                <a16:creationId xmlns:a16="http://schemas.microsoft.com/office/drawing/2014/main" id="{BF9DFC48-8CB8-4AA1-86D4-5D979BB275D0}"/>
              </a:ext>
            </a:extLst>
          </p:cNvPr>
          <p:cNvSpPr/>
          <p:nvPr/>
        </p:nvSpPr>
        <p:spPr>
          <a:xfrm>
            <a:off x="3314699" y="2317329"/>
            <a:ext cx="3343275" cy="611614"/>
          </a:xfrm>
          <a:prstGeom prst="roundRect">
            <a:avLst/>
          </a:prstGeom>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EYFS</a:t>
            </a:r>
          </a:p>
        </p:txBody>
      </p:sp>
      <p:sp>
        <p:nvSpPr>
          <p:cNvPr id="100" name="Rectangle: Rounded Corners 99">
            <a:extLst>
              <a:ext uri="{FF2B5EF4-FFF2-40B4-BE49-F238E27FC236}">
                <a16:creationId xmlns:a16="http://schemas.microsoft.com/office/drawing/2014/main" id="{AC1C9244-FC32-4891-A4D5-3B9689E7EA74}"/>
              </a:ext>
            </a:extLst>
          </p:cNvPr>
          <p:cNvSpPr/>
          <p:nvPr/>
        </p:nvSpPr>
        <p:spPr>
          <a:xfrm>
            <a:off x="3314699" y="3058285"/>
            <a:ext cx="3343275" cy="611614"/>
          </a:xfrm>
          <a:prstGeom prst="roundRect">
            <a:avLst/>
          </a:prstGeom>
          <a:solidFill>
            <a:schemeClr val="accent3"/>
          </a:solidFill>
          <a:ln>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KS1</a:t>
            </a:r>
          </a:p>
        </p:txBody>
      </p:sp>
      <p:sp>
        <p:nvSpPr>
          <p:cNvPr id="101" name="Rectangle: Rounded Corners 100">
            <a:extLst>
              <a:ext uri="{FF2B5EF4-FFF2-40B4-BE49-F238E27FC236}">
                <a16:creationId xmlns:a16="http://schemas.microsoft.com/office/drawing/2014/main" id="{DF1D85B7-3D67-456D-8AB8-4DC7122EFF2B}"/>
              </a:ext>
            </a:extLst>
          </p:cNvPr>
          <p:cNvSpPr/>
          <p:nvPr/>
        </p:nvSpPr>
        <p:spPr>
          <a:xfrm>
            <a:off x="3314699" y="3844562"/>
            <a:ext cx="3343275" cy="611614"/>
          </a:xfrm>
          <a:prstGeom prst="roundRect">
            <a:avLst/>
          </a:prstGeom>
          <a:solidFill>
            <a:schemeClr val="accent4"/>
          </a:solidFill>
          <a:ln>
            <a:solidFill>
              <a:schemeClr val="accent4"/>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KS2</a:t>
            </a:r>
          </a:p>
        </p:txBody>
      </p:sp>
      <p:sp>
        <p:nvSpPr>
          <p:cNvPr id="102" name="Rectangle: Rounded Corners 101">
            <a:extLst>
              <a:ext uri="{FF2B5EF4-FFF2-40B4-BE49-F238E27FC236}">
                <a16:creationId xmlns:a16="http://schemas.microsoft.com/office/drawing/2014/main" id="{991CD193-5DE3-4735-8E6D-3B69386428E7}"/>
              </a:ext>
            </a:extLst>
          </p:cNvPr>
          <p:cNvSpPr/>
          <p:nvPr/>
        </p:nvSpPr>
        <p:spPr>
          <a:xfrm>
            <a:off x="3314699" y="4568424"/>
            <a:ext cx="3343275" cy="611614"/>
          </a:xfrm>
          <a:prstGeom prst="roundRect">
            <a:avLst/>
          </a:prstGeom>
          <a:solidFill>
            <a:schemeClr val="accent5"/>
          </a:solidFill>
          <a:ln>
            <a:solidFill>
              <a:schemeClr val="accent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KS3</a:t>
            </a:r>
          </a:p>
        </p:txBody>
      </p:sp>
      <p:sp>
        <p:nvSpPr>
          <p:cNvPr id="103" name="Rectangle: Rounded Corners 102">
            <a:extLst>
              <a:ext uri="{FF2B5EF4-FFF2-40B4-BE49-F238E27FC236}">
                <a16:creationId xmlns:a16="http://schemas.microsoft.com/office/drawing/2014/main" id="{C49A2CC7-B25C-406A-A7CE-4B84604D3BEA}"/>
              </a:ext>
            </a:extLst>
          </p:cNvPr>
          <p:cNvSpPr/>
          <p:nvPr/>
        </p:nvSpPr>
        <p:spPr>
          <a:xfrm>
            <a:off x="3314699" y="5338458"/>
            <a:ext cx="3343275" cy="611614"/>
          </a:xfrm>
          <a:prstGeom prst="roundRect">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KS4</a:t>
            </a:r>
          </a:p>
        </p:txBody>
      </p:sp>
      <p:sp>
        <p:nvSpPr>
          <p:cNvPr id="2" name="Rectangle: Rounded Corners 1">
            <a:extLst>
              <a:ext uri="{FF2B5EF4-FFF2-40B4-BE49-F238E27FC236}">
                <a16:creationId xmlns:a16="http://schemas.microsoft.com/office/drawing/2014/main" id="{7B9E74CF-1988-47E2-AC18-27920680EAA9}"/>
              </a:ext>
            </a:extLst>
          </p:cNvPr>
          <p:cNvSpPr/>
          <p:nvPr/>
        </p:nvSpPr>
        <p:spPr>
          <a:xfrm>
            <a:off x="2071687" y="2317329"/>
            <a:ext cx="1600199" cy="3632741"/>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aleway" pitchFamily="2" charset="0"/>
                <a:cs typeface="Arial" panose="020B0604020202020204" pitchFamily="34" charset="0"/>
              </a:rPr>
              <a:t>Hand hygiene</a:t>
            </a:r>
          </a:p>
        </p:txBody>
      </p:sp>
      <p:sp>
        <p:nvSpPr>
          <p:cNvPr id="52" name="Footer Placeholder 3">
            <a:extLst>
              <a:ext uri="{FF2B5EF4-FFF2-40B4-BE49-F238E27FC236}">
                <a16:creationId xmlns:a16="http://schemas.microsoft.com/office/drawing/2014/main" id="{5B1B6EBF-0D8F-41AD-A70C-51B78671EC1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682943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6929438" cy="1324800"/>
          </a:xfrm>
        </p:spPr>
        <p:txBody>
          <a:bodyPr>
            <a:normAutofit/>
          </a:bodyPr>
          <a:lstStyle/>
          <a:p>
            <a:r>
              <a:rPr lang="en-GB" dirty="0">
                <a:latin typeface="Raleway" pitchFamily="2" charset="0"/>
              </a:rPr>
              <a:t>Discussion</a:t>
            </a:r>
          </a:p>
        </p:txBody>
      </p:sp>
      <p:sp>
        <p:nvSpPr>
          <p:cNvPr id="6" name="Content Placeholder 5">
            <a:extLst>
              <a:ext uri="{FF2B5EF4-FFF2-40B4-BE49-F238E27FC236}">
                <a16:creationId xmlns:a16="http://schemas.microsoft.com/office/drawing/2014/main" id="{FE6D1F62-832D-40D0-ABE2-31AC9518366F}"/>
              </a:ext>
            </a:extLst>
          </p:cNvPr>
          <p:cNvSpPr>
            <a:spLocks noGrp="1"/>
          </p:cNvSpPr>
          <p:nvPr>
            <p:ph idx="1"/>
          </p:nvPr>
        </p:nvSpPr>
        <p:spPr/>
        <p:txBody>
          <a:bodyPr/>
          <a:lstStyle/>
          <a:p>
            <a:r>
              <a:rPr lang="en-GB" dirty="0">
                <a:latin typeface="Raleway" pitchFamily="2" charset="0"/>
              </a:rPr>
              <a:t>How do children and parents feel about handwashing?</a:t>
            </a:r>
          </a:p>
          <a:p>
            <a:endParaRPr lang="en-GB" dirty="0">
              <a:latin typeface="Raleway" pitchFamily="2" charset="0"/>
            </a:endParaRPr>
          </a:p>
          <a:p>
            <a:pPr marL="0" indent="0">
              <a:buNone/>
            </a:pPr>
            <a:endParaRPr lang="en-GB" dirty="0">
              <a:latin typeface="Raleway" pitchFamily="2" charset="0"/>
            </a:endParaRPr>
          </a:p>
          <a:p>
            <a:r>
              <a:rPr lang="en-GB" dirty="0">
                <a:latin typeface="Raleway" pitchFamily="2" charset="0"/>
              </a:rPr>
              <a:t>What are the challenges faced around handwashing?</a:t>
            </a:r>
          </a:p>
          <a:p>
            <a:endParaRPr lang="en-GB" dirty="0">
              <a:latin typeface="Raleway" pitchFamily="2" charset="0"/>
            </a:endParaRPr>
          </a:p>
          <a:p>
            <a:r>
              <a:rPr lang="en-GB" dirty="0">
                <a:latin typeface="Raleway" pitchFamily="2" charset="0"/>
              </a:rPr>
              <a:t>2-3 minutes discuss in groups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927077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23AFC-F6C1-4503-8BE2-AE95BC5A3361}"/>
              </a:ext>
            </a:extLst>
          </p:cNvPr>
          <p:cNvSpPr>
            <a:spLocks noGrp="1"/>
          </p:cNvSpPr>
          <p:nvPr>
            <p:ph type="title"/>
          </p:nvPr>
        </p:nvSpPr>
        <p:spPr>
          <a:xfrm>
            <a:off x="628650" y="365126"/>
            <a:ext cx="8261350" cy="1325563"/>
          </a:xfrm>
        </p:spPr>
        <p:txBody>
          <a:bodyPr/>
          <a:lstStyle/>
          <a:p>
            <a:r>
              <a:rPr lang="en-GB" dirty="0">
                <a:latin typeface="Raleway" pitchFamily="2" charset="0"/>
              </a:rPr>
              <a:t>Learning Outcomes for Educators</a:t>
            </a:r>
          </a:p>
        </p:txBody>
      </p:sp>
      <p:sp>
        <p:nvSpPr>
          <p:cNvPr id="3" name="Footer Placeholder 2">
            <a:extLst>
              <a:ext uri="{FF2B5EF4-FFF2-40B4-BE49-F238E27FC236}">
                <a16:creationId xmlns:a16="http://schemas.microsoft.com/office/drawing/2014/main" id="{F12B65FB-573E-4DA3-8029-3002C3409A9F}"/>
              </a:ext>
            </a:extLst>
          </p:cNvPr>
          <p:cNvSpPr>
            <a:spLocks noGrp="1"/>
          </p:cNvSpPr>
          <p:nvPr>
            <p:ph type="ftr" sz="quarter" idx="11"/>
          </p:nvPr>
        </p:nvSpPr>
        <p:spPr/>
        <p:txBody>
          <a:bodyPr/>
          <a:lstStyle/>
          <a:p>
            <a:r>
              <a:rPr lang="en-GB" dirty="0">
                <a:latin typeface="Raleway" pitchFamily="2" charset="0"/>
              </a:rPr>
              <a:t>e-Bug.eu</a:t>
            </a:r>
          </a:p>
        </p:txBody>
      </p:sp>
      <p:sp>
        <p:nvSpPr>
          <p:cNvPr id="6" name="TextBox 5">
            <a:extLst>
              <a:ext uri="{FF2B5EF4-FFF2-40B4-BE49-F238E27FC236}">
                <a16:creationId xmlns:a16="http://schemas.microsoft.com/office/drawing/2014/main" id="{8BB4F3FD-F36B-4AF0-8358-CCE3BFCA2DAA}"/>
              </a:ext>
            </a:extLst>
          </p:cNvPr>
          <p:cNvSpPr txBox="1"/>
          <p:nvPr/>
        </p:nvSpPr>
        <p:spPr>
          <a:xfrm>
            <a:off x="545221" y="1595789"/>
            <a:ext cx="7766675" cy="3139321"/>
          </a:xfrm>
          <a:prstGeom prst="rect">
            <a:avLst/>
          </a:prstGeom>
          <a:noFill/>
        </p:spPr>
        <p:txBody>
          <a:bodyPr wrap="square" rtlCol="0">
            <a:spAutoFit/>
          </a:bodyPr>
          <a:lstStyle/>
          <a:p>
            <a:r>
              <a:rPr lang="en-GB" dirty="0">
                <a:latin typeface="Raleway" pitchFamily="2" charset="0"/>
                <a:cs typeface="Arial" panose="020B0604020202020204" pitchFamily="34" charset="0"/>
              </a:rPr>
              <a:t>After this session you will:</a:t>
            </a:r>
          </a:p>
          <a:p>
            <a:endParaRPr lang="en-GB" dirty="0">
              <a:latin typeface="Raleway" pitchFamily="2" charset="0"/>
              <a:cs typeface="Arial" panose="020B0604020202020204" pitchFamily="34" charset="0"/>
            </a:endParaRPr>
          </a:p>
          <a:p>
            <a:pPr marL="214313" indent="-214313">
              <a:buFont typeface="Arial" panose="020B0604020202020204" pitchFamily="34" charset="0"/>
              <a:buChar char="•"/>
            </a:pPr>
            <a:r>
              <a:rPr lang="en-GB" dirty="0">
                <a:latin typeface="Raleway" pitchFamily="2" charset="0"/>
                <a:cs typeface="Arial" panose="020B0604020202020204" pitchFamily="34" charset="0"/>
              </a:rPr>
              <a:t>Understand and be able to explain why handwashing is important, especially in schools</a:t>
            </a:r>
          </a:p>
          <a:p>
            <a:pPr marL="214313" indent="-214313">
              <a:buFont typeface="Arial" panose="020B0604020202020204" pitchFamily="34" charset="0"/>
              <a:buChar char="•"/>
            </a:pPr>
            <a:endParaRPr lang="en-GB" dirty="0">
              <a:latin typeface="Raleway" pitchFamily="2" charset="0"/>
              <a:cs typeface="Arial" panose="020B0604020202020204" pitchFamily="34" charset="0"/>
            </a:endParaRPr>
          </a:p>
          <a:p>
            <a:pPr marL="214313" indent="-214313">
              <a:buFont typeface="Arial" panose="020B0604020202020204" pitchFamily="34" charset="0"/>
              <a:buChar char="•"/>
            </a:pPr>
            <a:r>
              <a:rPr lang="en-GB" dirty="0">
                <a:latin typeface="Raleway" pitchFamily="2" charset="0"/>
                <a:cs typeface="Arial" panose="020B0604020202020204" pitchFamily="34" charset="0"/>
              </a:rPr>
              <a:t>Be able to demonstrate the correct handwashing technique to students</a:t>
            </a:r>
          </a:p>
          <a:p>
            <a:pPr marL="214313" indent="-214313">
              <a:buFont typeface="Arial" panose="020B0604020202020204" pitchFamily="34" charset="0"/>
              <a:buChar char="•"/>
            </a:pPr>
            <a:endParaRPr lang="en-GB" dirty="0">
              <a:latin typeface="Raleway" pitchFamily="2" charset="0"/>
              <a:cs typeface="Arial" panose="020B0604020202020204" pitchFamily="34" charset="0"/>
            </a:endParaRPr>
          </a:p>
          <a:p>
            <a:pPr marL="214313" indent="-214313">
              <a:buFont typeface="Arial" panose="020B0604020202020204" pitchFamily="34" charset="0"/>
              <a:buChar char="•"/>
            </a:pPr>
            <a:r>
              <a:rPr lang="en-GB" dirty="0">
                <a:latin typeface="Raleway" pitchFamily="2" charset="0"/>
                <a:cs typeface="Arial" panose="020B0604020202020204" pitchFamily="34" charset="0"/>
              </a:rPr>
              <a:t>Feel confident in supporting students, parents and carers to learn about and embed good hand hygiene practice</a:t>
            </a:r>
          </a:p>
          <a:p>
            <a:pPr marL="214313" indent="-214313">
              <a:buFont typeface="Arial" panose="020B0604020202020204" pitchFamily="34" charset="0"/>
              <a:buChar char="•"/>
            </a:pPr>
            <a:endParaRPr lang="en-GB" dirty="0">
              <a:latin typeface="Raleway" pitchFamily="2" charset="0"/>
              <a:cs typeface="Arial" panose="020B0604020202020204" pitchFamily="34" charset="0"/>
            </a:endParaRPr>
          </a:p>
        </p:txBody>
      </p:sp>
    </p:spTree>
    <p:extLst>
      <p:ext uri="{BB962C8B-B14F-4D97-AF65-F5344CB8AC3E}">
        <p14:creationId xmlns:p14="http://schemas.microsoft.com/office/powerpoint/2010/main" val="1897588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81678B3-B38C-4E2C-BCC3-535A6B2A8AEC}"/>
              </a:ext>
            </a:extLst>
          </p:cNvPr>
          <p:cNvSpPr>
            <a:spLocks noGrp="1"/>
          </p:cNvSpPr>
          <p:nvPr>
            <p:ph type="title"/>
          </p:nvPr>
        </p:nvSpPr>
        <p:spPr/>
        <p:txBody>
          <a:bodyPr/>
          <a:lstStyle/>
          <a:p>
            <a:r>
              <a:rPr lang="en-GB" dirty="0">
                <a:latin typeface="Raleway" pitchFamily="2" charset="0"/>
              </a:rPr>
              <a:t>How Infection Spreads</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374210" y="1545769"/>
            <a:ext cx="8395580" cy="4810582"/>
          </a:xfrm>
        </p:spPr>
        <p:txBody>
          <a:bodyPr>
            <a:noAutofit/>
          </a:bodyPr>
          <a:lstStyle/>
          <a:p>
            <a:r>
              <a:rPr lang="en-GB" sz="1700" dirty="0">
                <a:latin typeface="Raleway" pitchFamily="2" charset="0"/>
              </a:rPr>
              <a:t>One of the most effective ways to stop harmful microbes entering our bodies is to wash our hands</a:t>
            </a:r>
          </a:p>
          <a:p>
            <a:endParaRPr lang="en-GB" sz="1700" dirty="0">
              <a:latin typeface="Raleway" pitchFamily="2" charset="0"/>
            </a:endParaRPr>
          </a:p>
          <a:p>
            <a:r>
              <a:rPr lang="en-GB" sz="1700" dirty="0">
                <a:latin typeface="Raleway" pitchFamily="2" charset="0"/>
              </a:rPr>
              <a:t>Harmful microbes can pass from person to person by several different routes including the air, touch, water, food etc…</a:t>
            </a:r>
          </a:p>
          <a:p>
            <a:pPr marL="0" indent="0">
              <a:buNone/>
            </a:pPr>
            <a:endParaRPr lang="en-GB" sz="1700" dirty="0">
              <a:latin typeface="Raleway" pitchFamily="2" charset="0"/>
            </a:endParaRPr>
          </a:p>
          <a:p>
            <a:r>
              <a:rPr lang="en-GB" sz="1700" dirty="0">
                <a:latin typeface="Raleway" pitchFamily="2" charset="0"/>
              </a:rPr>
              <a:t>This is called exposure and doesn’t always make us ill as our immune system can often identify and kill harmful microbes</a:t>
            </a:r>
          </a:p>
          <a:p>
            <a:pPr marL="0" indent="0">
              <a:buNone/>
            </a:pPr>
            <a:endParaRPr lang="en-GB" sz="1700" dirty="0">
              <a:latin typeface="Raleway" pitchFamily="2" charset="0"/>
            </a:endParaRPr>
          </a:p>
          <a:p>
            <a:r>
              <a:rPr lang="en-GB" sz="1700" dirty="0">
                <a:latin typeface="Raleway" pitchFamily="2" charset="0"/>
              </a:rPr>
              <a:t>Infections and diseases occur when harmful microbes enter our bodies and begin to reproduce, affecting our organs and body systems</a:t>
            </a:r>
          </a:p>
          <a:p>
            <a:pPr marL="0" indent="0">
              <a:buNone/>
            </a:pPr>
            <a:endParaRPr lang="en-GB" sz="1700" dirty="0">
              <a:latin typeface="Raleway" pitchFamily="2" charset="0"/>
            </a:endParaRPr>
          </a:p>
          <a:p>
            <a:r>
              <a:rPr lang="en-GB" sz="1700" dirty="0">
                <a:latin typeface="Raleway" pitchFamily="2" charset="0"/>
              </a:rPr>
              <a:t>Remember</a:t>
            </a:r>
            <a:r>
              <a:rPr lang="en-GB" sz="1700" b="1" dirty="0">
                <a:latin typeface="Raleway" pitchFamily="2" charset="0"/>
              </a:rPr>
              <a:t> most </a:t>
            </a:r>
            <a:r>
              <a:rPr lang="en-GB" sz="1700" dirty="0">
                <a:latin typeface="Raleway" pitchFamily="2" charset="0"/>
              </a:rPr>
              <a:t>microbes on our hands or bodies aren’t harmful and even if we are exposed to harmful microbes, we might not be infected by them and become ill</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582578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385762" y="307431"/>
            <a:ext cx="8758238" cy="1409247"/>
          </a:xfrm>
        </p:spPr>
        <p:txBody>
          <a:bodyPr>
            <a:normAutofit/>
          </a:bodyPr>
          <a:lstStyle/>
          <a:p>
            <a:r>
              <a:rPr lang="en-GB" dirty="0">
                <a:latin typeface="Raleway" pitchFamily="2" charset="0"/>
              </a:rPr>
              <a:t>Is Handwashing in Schools Important? </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477126" y="1905693"/>
            <a:ext cx="8345862" cy="4261643"/>
          </a:xfrm>
        </p:spPr>
        <p:txBody>
          <a:bodyPr>
            <a:normAutofit fontScale="92500" lnSpcReduction="20000"/>
          </a:bodyPr>
          <a:lstStyle/>
          <a:p>
            <a:pPr marL="0" indent="0">
              <a:buNone/>
            </a:pPr>
            <a:r>
              <a:rPr lang="en-GB" sz="2250" dirty="0">
                <a:latin typeface="Raleway" pitchFamily="2" charset="0"/>
              </a:rPr>
              <a:t>Yes! It is one of the most effective ways of reducing and preventing the spread of infection </a:t>
            </a:r>
          </a:p>
          <a:p>
            <a:pPr marL="0" indent="0">
              <a:buNone/>
            </a:pPr>
            <a:endParaRPr lang="en-GB" sz="2250" dirty="0">
              <a:latin typeface="Raleway" pitchFamily="2" charset="0"/>
            </a:endParaRPr>
          </a:p>
          <a:p>
            <a:pPr marL="0" indent="0">
              <a:buNone/>
            </a:pPr>
            <a:r>
              <a:rPr lang="en-GB" sz="2250" b="1" dirty="0">
                <a:latin typeface="Raleway" pitchFamily="2" charset="0"/>
              </a:rPr>
              <a:t>Why?</a:t>
            </a:r>
          </a:p>
          <a:p>
            <a:r>
              <a:rPr lang="en-GB" sz="2250" dirty="0">
                <a:latin typeface="Raleway" pitchFamily="2" charset="0"/>
              </a:rPr>
              <a:t>Schools can be a crowded and closed environment where harmful microbes can spread easily from child to child via direct contact or via surfaces</a:t>
            </a:r>
          </a:p>
          <a:p>
            <a:pPr marL="0" indent="0">
              <a:buNone/>
            </a:pPr>
            <a:endParaRPr lang="en-GB" sz="2250" dirty="0">
              <a:latin typeface="Raleway" pitchFamily="2" charset="0"/>
            </a:endParaRPr>
          </a:p>
          <a:p>
            <a:r>
              <a:rPr lang="en-GB" sz="2250" dirty="0">
                <a:latin typeface="Raleway" pitchFamily="2" charset="0"/>
              </a:rPr>
              <a:t>Washing our hands the </a:t>
            </a:r>
            <a:r>
              <a:rPr lang="en-GB" sz="2250" b="1" dirty="0">
                <a:latin typeface="Raleway" pitchFamily="2" charset="0"/>
              </a:rPr>
              <a:t>right way </a:t>
            </a:r>
            <a:r>
              <a:rPr lang="en-GB" sz="2250" dirty="0">
                <a:latin typeface="Raleway" pitchFamily="2" charset="0"/>
              </a:rPr>
              <a:t>at the </a:t>
            </a:r>
            <a:r>
              <a:rPr lang="en-GB" sz="2250" b="1" dirty="0">
                <a:latin typeface="Raleway" pitchFamily="2" charset="0"/>
              </a:rPr>
              <a:t>right times </a:t>
            </a:r>
            <a:r>
              <a:rPr lang="en-GB" sz="2250" dirty="0">
                <a:latin typeface="Raleway" pitchFamily="2" charset="0"/>
              </a:rPr>
              <a:t>removes harmful microbes and keeps them from being transferred</a:t>
            </a:r>
          </a:p>
          <a:p>
            <a:pPr marL="0" indent="0">
              <a:buNone/>
            </a:pPr>
            <a:endParaRPr lang="en-GB" sz="2250" dirty="0">
              <a:latin typeface="Raleway" pitchFamily="2" charset="0"/>
            </a:endParaRPr>
          </a:p>
          <a:p>
            <a:pPr lvl="1"/>
            <a:r>
              <a:rPr lang="en-GB" dirty="0">
                <a:latin typeface="Raleway" pitchFamily="2" charset="0"/>
              </a:rPr>
              <a:t>Reduce illness and absenteeism in schools</a:t>
            </a:r>
          </a:p>
          <a:p>
            <a:pPr lvl="1"/>
            <a:r>
              <a:rPr lang="en-GB" dirty="0">
                <a:latin typeface="Raleway" pitchFamily="2" charset="0"/>
              </a:rPr>
              <a:t>Reduce trips to the GP and additional use of antibiotics </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6718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48410" y="306027"/>
            <a:ext cx="6929438" cy="888786"/>
          </a:xfrm>
        </p:spPr>
        <p:txBody>
          <a:bodyPr>
            <a:normAutofit fontScale="90000"/>
          </a:bodyPr>
          <a:lstStyle/>
          <a:p>
            <a:r>
              <a:rPr lang="en-GB" dirty="0">
                <a:latin typeface="Raleway" pitchFamily="2" charset="0"/>
              </a:rPr>
              <a:t>Key Moments for Hand Hygiene (Targeted Hygiene)</a:t>
            </a:r>
          </a:p>
        </p:txBody>
      </p:sp>
      <p:sp>
        <p:nvSpPr>
          <p:cNvPr id="6" name="Content Placeholder 5">
            <a:extLst>
              <a:ext uri="{FF2B5EF4-FFF2-40B4-BE49-F238E27FC236}">
                <a16:creationId xmlns:a16="http://schemas.microsoft.com/office/drawing/2014/main" id="{FE6D1F62-832D-40D0-ABE2-31AC9518366F}"/>
              </a:ext>
            </a:extLst>
          </p:cNvPr>
          <p:cNvSpPr>
            <a:spLocks noGrp="1"/>
          </p:cNvSpPr>
          <p:nvPr>
            <p:ph idx="1"/>
          </p:nvPr>
        </p:nvSpPr>
        <p:spPr>
          <a:xfrm>
            <a:off x="648410" y="1474642"/>
            <a:ext cx="8342893" cy="4289756"/>
          </a:xfrm>
        </p:spPr>
        <p:txBody>
          <a:bodyPr>
            <a:noAutofit/>
          </a:bodyPr>
          <a:lstStyle/>
          <a:p>
            <a:r>
              <a:rPr lang="en-GB" sz="2000" dirty="0">
                <a:latin typeface="Raleway" pitchFamily="2" charset="0"/>
              </a:rPr>
              <a:t>Food: preparing food, handling pre-prepared food, eating with fingers</a:t>
            </a:r>
          </a:p>
          <a:p>
            <a:endParaRPr lang="en-GB" sz="2000" dirty="0">
              <a:latin typeface="Raleway" pitchFamily="2" charset="0"/>
            </a:endParaRPr>
          </a:p>
          <a:p>
            <a:r>
              <a:rPr lang="en-GB" sz="2000" dirty="0">
                <a:latin typeface="Raleway" pitchFamily="2" charset="0"/>
              </a:rPr>
              <a:t>After using the toilet or changing soiled a nappy/ underwear</a:t>
            </a:r>
          </a:p>
          <a:p>
            <a:endParaRPr lang="en-GB" sz="2000" dirty="0">
              <a:latin typeface="Raleway" pitchFamily="2" charset="0"/>
            </a:endParaRPr>
          </a:p>
          <a:p>
            <a:r>
              <a:rPr lang="en-GB" sz="2000" dirty="0">
                <a:latin typeface="Raleway" pitchFamily="2" charset="0"/>
              </a:rPr>
              <a:t>Exposure to animals or animal waste</a:t>
            </a:r>
          </a:p>
          <a:p>
            <a:endParaRPr lang="en-GB" sz="2000" dirty="0">
              <a:latin typeface="Raleway" pitchFamily="2" charset="0"/>
            </a:endParaRPr>
          </a:p>
          <a:p>
            <a:r>
              <a:rPr lang="en-GB" sz="2000" dirty="0">
                <a:latin typeface="Raleway" pitchFamily="2" charset="0"/>
              </a:rPr>
              <a:t>Coughing, sneezing or blowing your nose</a:t>
            </a:r>
          </a:p>
          <a:p>
            <a:endParaRPr lang="en-GB" sz="2000" dirty="0">
              <a:latin typeface="Raleway" pitchFamily="2" charset="0"/>
            </a:endParaRPr>
          </a:p>
          <a:p>
            <a:r>
              <a:rPr lang="en-GB" sz="2000" dirty="0">
                <a:latin typeface="Raleway" pitchFamily="2" charset="0"/>
              </a:rPr>
              <a:t>Contact with someone ill or you yourself are ill</a:t>
            </a:r>
          </a:p>
          <a:p>
            <a:endParaRPr lang="en-GB" sz="2000" dirty="0">
              <a:latin typeface="Raleway" pitchFamily="2" charset="0"/>
            </a:endParaRPr>
          </a:p>
          <a:p>
            <a:r>
              <a:rPr lang="en-GB" sz="2000" dirty="0">
                <a:latin typeface="Raleway" pitchFamily="2" charset="0"/>
              </a:rPr>
              <a:t>High volume areas (schools, handles, light switches)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60140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B3C87-28C3-4F6E-9A1D-66D485DB17C2}"/>
              </a:ext>
            </a:extLst>
          </p:cNvPr>
          <p:cNvSpPr>
            <a:spLocks noGrp="1"/>
          </p:cNvSpPr>
          <p:nvPr>
            <p:ph type="title"/>
          </p:nvPr>
        </p:nvSpPr>
        <p:spPr/>
        <p:txBody>
          <a:bodyPr/>
          <a:lstStyle/>
          <a:p>
            <a:r>
              <a:rPr lang="en-GB" dirty="0"/>
              <a:t>Six Steps for Handwashing</a:t>
            </a:r>
          </a:p>
        </p:txBody>
      </p:sp>
      <p:sp>
        <p:nvSpPr>
          <p:cNvPr id="4" name="Footer Placeholder 3">
            <a:extLst>
              <a:ext uri="{FF2B5EF4-FFF2-40B4-BE49-F238E27FC236}">
                <a16:creationId xmlns:a16="http://schemas.microsoft.com/office/drawing/2014/main" id="{8F472C02-6332-4496-BB0F-35A1A285AADA}"/>
              </a:ext>
            </a:extLst>
          </p:cNvPr>
          <p:cNvSpPr>
            <a:spLocks noGrp="1"/>
          </p:cNvSpPr>
          <p:nvPr>
            <p:ph type="ftr" sz="quarter" idx="11"/>
          </p:nvPr>
        </p:nvSpPr>
        <p:spPr/>
        <p:txBody>
          <a:bodyPr/>
          <a:lstStyle/>
          <a:p>
            <a:r>
              <a:rPr lang="en-GB" dirty="0">
                <a:latin typeface="Raleway" pitchFamily="2" charset="0"/>
              </a:rPr>
              <a:t>e-Bug.eu</a:t>
            </a:r>
          </a:p>
        </p:txBody>
      </p:sp>
      <p:pic>
        <p:nvPicPr>
          <p:cNvPr id="6" name="Picture 5" descr="link to NHS hand washing video">
            <a:hlinkClick r:id="rId3"/>
            <a:extLst>
              <a:ext uri="{FF2B5EF4-FFF2-40B4-BE49-F238E27FC236}">
                <a16:creationId xmlns:a16="http://schemas.microsoft.com/office/drawing/2014/main" id="{ACC381F9-0CA0-42F5-A93C-2F1516C60A22}"/>
              </a:ext>
            </a:extLst>
          </p:cNvPr>
          <p:cNvPicPr>
            <a:picLocks noChangeAspect="1"/>
          </p:cNvPicPr>
          <p:nvPr/>
        </p:nvPicPr>
        <p:blipFill>
          <a:blip r:embed="rId4"/>
          <a:stretch>
            <a:fillRect/>
          </a:stretch>
        </p:blipFill>
        <p:spPr>
          <a:xfrm>
            <a:off x="573352" y="2357288"/>
            <a:ext cx="3808151" cy="2143424"/>
          </a:xfrm>
          <a:prstGeom prst="rect">
            <a:avLst/>
          </a:prstGeom>
        </p:spPr>
      </p:pic>
      <p:pic>
        <p:nvPicPr>
          <p:cNvPr id="7" name="Picture 6" descr="KS2 hand washing poster outlining the six steps of hand washing">
            <a:extLst>
              <a:ext uri="{FF2B5EF4-FFF2-40B4-BE49-F238E27FC236}">
                <a16:creationId xmlns:a16="http://schemas.microsoft.com/office/drawing/2014/main" id="{8AA578C2-9F1C-4836-9773-006B54596E0E}"/>
              </a:ext>
            </a:extLst>
          </p:cNvPr>
          <p:cNvPicPr>
            <a:picLocks noChangeAspect="1"/>
          </p:cNvPicPr>
          <p:nvPr/>
        </p:nvPicPr>
        <p:blipFill>
          <a:blip r:embed="rId5"/>
          <a:stretch>
            <a:fillRect/>
          </a:stretch>
        </p:blipFill>
        <p:spPr>
          <a:xfrm>
            <a:off x="5137986" y="1379637"/>
            <a:ext cx="3107264" cy="4550126"/>
          </a:xfrm>
          <a:prstGeom prst="rect">
            <a:avLst/>
          </a:prstGeom>
        </p:spPr>
      </p:pic>
    </p:spTree>
    <p:extLst>
      <p:ext uri="{BB962C8B-B14F-4D97-AF65-F5344CB8AC3E}">
        <p14:creationId xmlns:p14="http://schemas.microsoft.com/office/powerpoint/2010/main" val="2552112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452212" y="236669"/>
            <a:ext cx="6929438" cy="944236"/>
          </a:xfrm>
        </p:spPr>
        <p:txBody>
          <a:bodyPr>
            <a:normAutofit/>
          </a:bodyPr>
          <a:lstStyle/>
          <a:p>
            <a:r>
              <a:rPr lang="en-GB" dirty="0">
                <a:latin typeface="Raleway" pitchFamily="2" charset="0"/>
              </a:rPr>
              <a:t>Why is Soap Important?</a:t>
            </a:r>
          </a:p>
        </p:txBody>
      </p:sp>
      <p:sp>
        <p:nvSpPr>
          <p:cNvPr id="14" name="Content Placeholder 13">
            <a:extLst>
              <a:ext uri="{FF2B5EF4-FFF2-40B4-BE49-F238E27FC236}">
                <a16:creationId xmlns:a16="http://schemas.microsoft.com/office/drawing/2014/main" id="{5B48A962-4B6C-4C64-BA35-5A3A20EFF564}"/>
              </a:ext>
            </a:extLst>
          </p:cNvPr>
          <p:cNvSpPr>
            <a:spLocks noGrp="1"/>
          </p:cNvSpPr>
          <p:nvPr>
            <p:ph idx="1"/>
          </p:nvPr>
        </p:nvSpPr>
        <p:spPr>
          <a:xfrm>
            <a:off x="400554" y="1299990"/>
            <a:ext cx="8342893" cy="4864142"/>
          </a:xfrm>
        </p:spPr>
        <p:txBody>
          <a:bodyPr>
            <a:normAutofit fontScale="62500" lnSpcReduction="20000"/>
          </a:bodyPr>
          <a:lstStyle/>
          <a:p>
            <a:pPr>
              <a:tabLst>
                <a:tab pos="4577954" algn="l"/>
              </a:tabLst>
            </a:pPr>
            <a:r>
              <a:rPr lang="en-GB" sz="3500" dirty="0">
                <a:latin typeface="Raleway" pitchFamily="2" charset="0"/>
              </a:rPr>
              <a:t>Our hands are naturally covered by useful bacteria. </a:t>
            </a:r>
          </a:p>
          <a:p>
            <a:pPr>
              <a:tabLst>
                <a:tab pos="4577954" algn="l"/>
              </a:tabLst>
            </a:pPr>
            <a:endParaRPr lang="en-GB" sz="3500" dirty="0">
              <a:latin typeface="Raleway" pitchFamily="2" charset="0"/>
            </a:endParaRPr>
          </a:p>
          <a:p>
            <a:pPr>
              <a:tabLst>
                <a:tab pos="4577954" algn="l"/>
              </a:tabLst>
            </a:pPr>
            <a:r>
              <a:rPr lang="en-GB" sz="3500" dirty="0">
                <a:latin typeface="Raleway" pitchFamily="2" charset="0"/>
              </a:rPr>
              <a:t>Skin secretes oil which helps keep it moist, stops it getting too dry, and keeps our skin microbiome healthy.</a:t>
            </a:r>
          </a:p>
          <a:p>
            <a:pPr>
              <a:tabLst>
                <a:tab pos="4577954" algn="l"/>
              </a:tabLst>
            </a:pPr>
            <a:endParaRPr lang="en-GB" sz="3500" dirty="0">
              <a:latin typeface="Raleway" pitchFamily="2" charset="0"/>
            </a:endParaRPr>
          </a:p>
          <a:p>
            <a:r>
              <a:rPr lang="en-GB" sz="3500" dirty="0">
                <a:latin typeface="Raleway" pitchFamily="2" charset="0"/>
              </a:rPr>
              <a:t>This oil is a good place for microbes to multiply, and helps microbes on surfaces we touch ‘stick’ to our hands</a:t>
            </a:r>
          </a:p>
          <a:p>
            <a:endParaRPr lang="en-GB" sz="3500" dirty="0">
              <a:latin typeface="Raleway" pitchFamily="2" charset="0"/>
            </a:endParaRPr>
          </a:p>
          <a:p>
            <a:r>
              <a:rPr lang="en-GB" sz="3500" dirty="0">
                <a:latin typeface="Raleway" pitchFamily="2" charset="0"/>
              </a:rPr>
              <a:t>Soap is required to break up the oils on the surface of the hands and should be applied well to all surfaces of the hand, producing a lather which helps to lift the dirt and microbes. </a:t>
            </a:r>
          </a:p>
          <a:p>
            <a:endParaRPr lang="en-GB" sz="3500" dirty="0">
              <a:latin typeface="Raleway" pitchFamily="2" charset="0"/>
            </a:endParaRPr>
          </a:p>
          <a:p>
            <a:r>
              <a:rPr lang="en-GB" sz="3500" dirty="0">
                <a:latin typeface="Raleway" pitchFamily="2" charset="0"/>
              </a:rPr>
              <a:t>Soap only has a limited killing action on microbes. This means that rinsing hands under running water is also important to lift microbes from the hands.</a:t>
            </a:r>
          </a:p>
          <a:p>
            <a:endParaRPr lang="en-GB" dirty="0">
              <a:latin typeface="Raleway" pitchFamily="2" charset="0"/>
            </a:endParaRP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119174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7DE8EC3-B253-4CC3-98DD-1195BE3CFFC1}"/>
              </a:ext>
            </a:extLst>
          </p:cNvPr>
          <p:cNvSpPr>
            <a:spLocks noGrp="1"/>
          </p:cNvSpPr>
          <p:nvPr>
            <p:ph type="title"/>
          </p:nvPr>
        </p:nvSpPr>
        <p:spPr/>
        <p:txBody>
          <a:bodyPr/>
          <a:lstStyle/>
          <a:p>
            <a:r>
              <a:rPr lang="en-GB" dirty="0">
                <a:latin typeface="Raleway" pitchFamily="2" charset="0"/>
              </a:rPr>
              <a:t>COVID-19 and Handwashing</a:t>
            </a:r>
          </a:p>
        </p:txBody>
      </p:sp>
      <p:pic>
        <p:nvPicPr>
          <p:cNvPr id="18" name="Content Placeholder 9">
            <a:extLst>
              <a:ext uri="{FF2B5EF4-FFF2-40B4-BE49-F238E27FC236}">
                <a16:creationId xmlns:a16="http://schemas.microsoft.com/office/drawing/2014/main" id="{C59BD7CE-2F49-4CBD-BB8E-8E4052E940E6}"/>
              </a:ext>
              <a:ext uri="{C183D7F6-B498-43B3-948B-1728B52AA6E4}">
                <adec:decorative xmlns:adec="http://schemas.microsoft.com/office/drawing/2017/decorative" val="1"/>
              </a:ext>
            </a:extLst>
          </p:cNvPr>
          <p:cNvPicPr>
            <a:picLocks noGrp="1" noChangeAspect="1"/>
          </p:cNvPicPr>
          <p:nvPr>
            <p:ph idx="1"/>
          </p:nvPr>
        </p:nvPicPr>
        <p:blipFill rotWithShape="1">
          <a:blip r:embed="rId3">
            <a:extLst>
              <a:ext uri="{BEBA8EAE-BF5A-486C-A8C5-ECC9F3942E4B}">
                <a14:imgProps xmlns:a14="http://schemas.microsoft.com/office/drawing/2010/main">
                  <a14:imgLayer r:embed="rId4">
                    <a14:imgEffect>
                      <a14:saturation sat="33000"/>
                    </a14:imgEffect>
                    <a14:imgEffect>
                      <a14:brightnessContrast bright="40000" contrast="40000"/>
                    </a14:imgEffect>
                  </a14:imgLayer>
                </a14:imgProps>
              </a:ext>
            </a:extLst>
          </a:blip>
          <a:srcRect l="14919" t="952" r="50384" b="51532"/>
          <a:stretch/>
        </p:blipFill>
        <p:spPr>
          <a:xfrm>
            <a:off x="6285992" y="3846540"/>
            <a:ext cx="2446868" cy="2171678"/>
          </a:xfrm>
          <a:prstGeom prst="rect">
            <a:avLst/>
          </a:prstGeom>
        </p:spPr>
      </p:pic>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pic>
        <p:nvPicPr>
          <p:cNvPr id="3" name="Graphic 2">
            <a:extLst>
              <a:ext uri="{FF2B5EF4-FFF2-40B4-BE49-F238E27FC236}">
                <a16:creationId xmlns:a16="http://schemas.microsoft.com/office/drawing/2014/main" id="{EF541DB1-877D-447E-9F30-45C11536F221}"/>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26162" y="1511338"/>
            <a:ext cx="2171678" cy="2171678"/>
          </a:xfrm>
          <a:prstGeom prst="rect">
            <a:avLst/>
          </a:prstGeom>
        </p:spPr>
      </p:pic>
      <p:sp>
        <p:nvSpPr>
          <p:cNvPr id="8" name="TextBox 7">
            <a:extLst>
              <a:ext uri="{FF2B5EF4-FFF2-40B4-BE49-F238E27FC236}">
                <a16:creationId xmlns:a16="http://schemas.microsoft.com/office/drawing/2014/main" id="{24F427AA-C791-40C9-B0D1-F4040B0E5564}"/>
              </a:ext>
            </a:extLst>
          </p:cNvPr>
          <p:cNvSpPr txBox="1"/>
          <p:nvPr/>
        </p:nvSpPr>
        <p:spPr>
          <a:xfrm>
            <a:off x="1134205" y="1571939"/>
            <a:ext cx="4991957" cy="5355312"/>
          </a:xfrm>
          <a:prstGeom prst="rect">
            <a:avLst/>
          </a:prstGeom>
          <a:noFill/>
        </p:spPr>
        <p:txBody>
          <a:bodyPr wrap="square" rtlCol="0">
            <a:spAutoFit/>
          </a:bodyPr>
          <a:lstStyle/>
          <a:p>
            <a:r>
              <a:rPr lang="en-GB" dirty="0">
                <a:latin typeface="Raleway" pitchFamily="2" charset="0"/>
              </a:rPr>
              <a:t>Wash your hands more often and for 20 seconds</a:t>
            </a:r>
          </a:p>
          <a:p>
            <a:r>
              <a:rPr lang="en-GB" dirty="0">
                <a:latin typeface="Raleway" pitchFamily="2" charset="0"/>
              </a:rPr>
              <a:t>Use soap and water, or hand sanitiser when you:</a:t>
            </a:r>
          </a:p>
          <a:p>
            <a:pPr marL="285750" indent="-285750">
              <a:buFont typeface="Arial" panose="020B0604020202020204" pitchFamily="34" charset="0"/>
              <a:buChar char="•"/>
            </a:pPr>
            <a:r>
              <a:rPr lang="en-GB" dirty="0">
                <a:latin typeface="Raleway" pitchFamily="2" charset="0"/>
              </a:rPr>
              <a:t>Get home from work</a:t>
            </a:r>
          </a:p>
          <a:p>
            <a:pPr marL="285750" indent="-285750">
              <a:buFont typeface="Arial" panose="020B0604020202020204" pitchFamily="34" charset="0"/>
              <a:buChar char="•"/>
            </a:pPr>
            <a:r>
              <a:rPr lang="en-GB" dirty="0">
                <a:latin typeface="Raleway" pitchFamily="2" charset="0"/>
              </a:rPr>
              <a:t>Blow your nose, sneeze, or cough</a:t>
            </a:r>
          </a:p>
          <a:p>
            <a:pPr marL="285750" indent="-285750">
              <a:buFont typeface="Arial" panose="020B0604020202020204" pitchFamily="34" charset="0"/>
              <a:buChar char="•"/>
            </a:pPr>
            <a:r>
              <a:rPr lang="en-GB" dirty="0">
                <a:latin typeface="Raleway" pitchFamily="2" charset="0"/>
              </a:rPr>
              <a:t>Eat or handle food</a:t>
            </a:r>
          </a:p>
          <a:p>
            <a:pPr marL="285750" indent="-285750">
              <a:buFont typeface="Arial" panose="020B0604020202020204" pitchFamily="34" charset="0"/>
              <a:buChar char="•"/>
            </a:pPr>
            <a:endParaRPr lang="en-GB" dirty="0">
              <a:latin typeface="Raleway" pitchFamily="2" charset="0"/>
            </a:endParaRPr>
          </a:p>
          <a:p>
            <a:pPr marL="285750" indent="-285750">
              <a:buFont typeface="Arial" panose="020B0604020202020204" pitchFamily="34" charset="0"/>
              <a:buChar char="•"/>
            </a:pPr>
            <a:endParaRPr lang="en-GB" dirty="0">
              <a:latin typeface="Raleway" pitchFamily="2" charset="0"/>
            </a:endParaRPr>
          </a:p>
          <a:p>
            <a:r>
              <a:rPr lang="en-GB" dirty="0">
                <a:latin typeface="Raleway" pitchFamily="2" charset="0"/>
              </a:rPr>
              <a:t>Cover your mouth and nose with a tissue or sleeve (not your hands) when you cough or sneeze and throw the tissue straight away</a:t>
            </a:r>
          </a:p>
          <a:p>
            <a:endParaRPr lang="en-GB" dirty="0">
              <a:latin typeface="Raleway" pitchFamily="2" charset="0"/>
            </a:endParaRPr>
          </a:p>
          <a:p>
            <a:endParaRPr lang="en-GB" dirty="0">
              <a:latin typeface="Raleway" pitchFamily="2" charset="0"/>
            </a:endParaRPr>
          </a:p>
          <a:p>
            <a:r>
              <a:rPr lang="en-GB" dirty="0">
                <a:latin typeface="Raleway" pitchFamily="2" charset="0"/>
              </a:rPr>
              <a:t>Supervise young children to ensure they wash their hands more often than usual</a:t>
            </a:r>
          </a:p>
          <a:p>
            <a:endParaRPr lang="en-GB" dirty="0">
              <a:latin typeface="Raleway" pitchFamily="2" charset="0"/>
            </a:endParaRPr>
          </a:p>
          <a:p>
            <a:endParaRPr lang="en-GB" dirty="0">
              <a:latin typeface="Raleway" pitchFamily="2" charset="0"/>
            </a:endParaRPr>
          </a:p>
          <a:p>
            <a:endParaRPr lang="en-GB" dirty="0">
              <a:latin typeface="Raleway" pitchFamily="2" charset="0"/>
            </a:endParaRPr>
          </a:p>
        </p:txBody>
      </p:sp>
    </p:spTree>
    <p:extLst>
      <p:ext uri="{BB962C8B-B14F-4D97-AF65-F5344CB8AC3E}">
        <p14:creationId xmlns:p14="http://schemas.microsoft.com/office/powerpoint/2010/main" val="3290989239"/>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e-Bug theme</Template>
  <TotalTime>2548</TotalTime>
  <Words>3089</Words>
  <Application>Microsoft Office PowerPoint</Application>
  <PresentationFormat>On-screen Show (4:3)</PresentationFormat>
  <Paragraphs>277</Paragraphs>
  <Slides>20</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Raleway</vt:lpstr>
      <vt:lpstr>e-Bug theme</vt:lpstr>
      <vt:lpstr>Hand Hygiene</vt:lpstr>
      <vt:lpstr>Teaching Resources Available for:</vt:lpstr>
      <vt:lpstr>Learning Outcomes for Educators</vt:lpstr>
      <vt:lpstr>How Infection Spreads</vt:lpstr>
      <vt:lpstr>Is Handwashing in Schools Important? </vt:lpstr>
      <vt:lpstr>Key Moments for Hand Hygiene (Targeted Hygiene)</vt:lpstr>
      <vt:lpstr>Six Steps for Handwashing</vt:lpstr>
      <vt:lpstr>Why is Soap Important?</vt:lpstr>
      <vt:lpstr>COVID-19 and Handwashing</vt:lpstr>
      <vt:lpstr>Lesson Plans</vt:lpstr>
      <vt:lpstr>Learning Outcomes for Students</vt:lpstr>
      <vt:lpstr>Hand Hygiene Learning Journey</vt:lpstr>
      <vt:lpstr>EYFS – Balloon Hands</vt:lpstr>
      <vt:lpstr>KS1 – Pepper and Water Experiment</vt:lpstr>
      <vt:lpstr>KS2 – Healthy Hands</vt:lpstr>
      <vt:lpstr>KS3 – Hand Shaking Experiment</vt:lpstr>
      <vt:lpstr>KS4 – Toilet Paper Experiment</vt:lpstr>
      <vt:lpstr>KS1 – Demonstration</vt:lpstr>
      <vt:lpstr>Debrief </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Brieze.Read@ukhsa.gov.uk</dc:creator>
  <cp:lastModifiedBy>Brieze Read</cp:lastModifiedBy>
  <cp:revision>68</cp:revision>
  <dcterms:created xsi:type="dcterms:W3CDTF">2020-02-06T16:34:56Z</dcterms:created>
  <dcterms:modified xsi:type="dcterms:W3CDTF">2022-08-26T09:50:52Z</dcterms:modified>
</cp:coreProperties>
</file>